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5" r:id="rId2"/>
  </p:sldMasterIdLst>
  <p:notesMasterIdLst>
    <p:notesMasterId r:id="rId41"/>
  </p:notesMasterIdLst>
  <p:sldIdLst>
    <p:sldId id="294" r:id="rId3"/>
    <p:sldId id="257" r:id="rId4"/>
    <p:sldId id="258" r:id="rId5"/>
    <p:sldId id="259" r:id="rId6"/>
    <p:sldId id="260" r:id="rId7"/>
    <p:sldId id="299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2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5" r:id="rId40"/>
  </p:sldIdLst>
  <p:sldSz cx="9144000" cy="5143500" type="screen16x9"/>
  <p:notesSz cx="6858000" cy="9144000"/>
  <p:embeddedFontLst>
    <p:embeddedFont>
      <p:font typeface="Bookman Old Style" panose="02050604050505020204" pitchFamily="18" charset="0"/>
      <p:regular r:id="rId42"/>
      <p:bold r:id="rId43"/>
      <p:italic r:id="rId44"/>
      <p:boldItalic r:id="rId45"/>
    </p:embeddedFont>
    <p:embeddedFont>
      <p:font typeface="Play" panose="020B060402020202020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ED7C86-FA01-420A-953A-D13C758183AD}">
  <a:tblStyle styleId="{70ED7C86-FA01-420A-953A-D13C758183AD}" styleName="Table_0">
    <a:wholeTbl>
      <a:tcTxStyle b="off" i="off">
        <a:font>
          <a:latin typeface="Aptos"/>
          <a:ea typeface="Aptos"/>
          <a:cs typeface="Apto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9EC"/>
          </a:solidFill>
        </a:fill>
      </a:tcStyle>
    </a:wholeTbl>
    <a:band1H>
      <a:tcTxStyle/>
      <a:tcStyle>
        <a:tcBdr/>
        <a:fill>
          <a:solidFill>
            <a:srgbClr val="CAD1D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1D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ptos"/>
          <a:ea typeface="Aptos"/>
          <a:cs typeface="Apto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ptos"/>
          <a:ea typeface="Aptos"/>
          <a:cs typeface="Apto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1.xml" Id="rId13" /><Relationship Type="http://schemas.openxmlformats.org/officeDocument/2006/relationships/slide" Target="slides/slide16.xml" Id="rId18" /><Relationship Type="http://schemas.openxmlformats.org/officeDocument/2006/relationships/slide" Target="slides/slide24.xml" Id="rId26" /><Relationship Type="http://schemas.openxmlformats.org/officeDocument/2006/relationships/slide" Target="slides/slide37.xml" Id="rId39" /><Relationship Type="http://schemas.openxmlformats.org/officeDocument/2006/relationships/slide" Target="slides/slide1.xml" Id="rId3" /><Relationship Type="http://schemas.openxmlformats.org/officeDocument/2006/relationships/slide" Target="slides/slide19.xml" Id="rId21" /><Relationship Type="http://schemas.openxmlformats.org/officeDocument/2006/relationships/slide" Target="slides/slide32.xml" Id="rId34" /><Relationship Type="http://schemas.openxmlformats.org/officeDocument/2006/relationships/font" Target="fonts/font1.fntdata" Id="rId42" /><Relationship Type="http://schemas.openxmlformats.org/officeDocument/2006/relationships/font" Target="fonts/font6.fntdata" Id="rId47" /><Relationship Type="http://schemas.openxmlformats.org/officeDocument/2006/relationships/theme" Target="theme/theme1.xml" Id="rId50" /><Relationship Type="http://schemas.openxmlformats.org/officeDocument/2006/relationships/slide" Target="slides/slide5.xml" Id="rId7" /><Relationship Type="http://schemas.openxmlformats.org/officeDocument/2006/relationships/slide" Target="slides/slide10.xml" Id="rId12" /><Relationship Type="http://schemas.openxmlformats.org/officeDocument/2006/relationships/slide" Target="slides/slide15.xml" Id="rId17" /><Relationship Type="http://schemas.openxmlformats.org/officeDocument/2006/relationships/slide" Target="slides/slide23.xml" Id="rId25" /><Relationship Type="http://schemas.openxmlformats.org/officeDocument/2006/relationships/slide" Target="slides/slide31.xml" Id="rId33" /><Relationship Type="http://schemas.openxmlformats.org/officeDocument/2006/relationships/slide" Target="slides/slide36.xml" Id="rId38" /><Relationship Type="http://schemas.openxmlformats.org/officeDocument/2006/relationships/font" Target="fonts/font5.fntdata" Id="rId46" /><Relationship Type="http://schemas.openxmlformats.org/officeDocument/2006/relationships/slideMaster" Target="slideMasters/slideMaster2.xml" Id="rId2" /><Relationship Type="http://schemas.openxmlformats.org/officeDocument/2006/relationships/slide" Target="slides/slide14.xml" Id="rId16" /><Relationship Type="http://schemas.openxmlformats.org/officeDocument/2006/relationships/slide" Target="slides/slide18.xml" Id="rId20" /><Relationship Type="http://schemas.openxmlformats.org/officeDocument/2006/relationships/slide" Target="slides/slide27.xml" Id="rId29" /><Relationship Type="http://schemas.openxmlformats.org/officeDocument/2006/relationships/notesMaster" Target="notesMasters/notesMaster1.xml" Id="rId41" /><Relationship Type="http://schemas.openxmlformats.org/officeDocument/2006/relationships/slideMaster" Target="slideMasters/slideMaster1.xml" Id="rId1" /><Relationship Type="http://schemas.openxmlformats.org/officeDocument/2006/relationships/slide" Target="slides/slide4.xml" Id="rId6" /><Relationship Type="http://schemas.openxmlformats.org/officeDocument/2006/relationships/slide" Target="slides/slide9.xml" Id="rId11" /><Relationship Type="http://schemas.openxmlformats.org/officeDocument/2006/relationships/slide" Target="slides/slide22.xml" Id="rId24" /><Relationship Type="http://schemas.openxmlformats.org/officeDocument/2006/relationships/slide" Target="slides/slide30.xml" Id="rId32" /><Relationship Type="http://schemas.openxmlformats.org/officeDocument/2006/relationships/slide" Target="slides/slide35.xml" Id="rId37" /><Relationship Type="http://schemas.openxmlformats.org/officeDocument/2006/relationships/slide" Target="slides/slide38.xml" Id="rId40" /><Relationship Type="http://schemas.openxmlformats.org/officeDocument/2006/relationships/font" Target="fonts/font4.fntdata" Id="rId45" /><Relationship Type="http://schemas.openxmlformats.org/officeDocument/2006/relationships/slide" Target="slides/slide3.xml" Id="rId5" /><Relationship Type="http://schemas.openxmlformats.org/officeDocument/2006/relationships/slide" Target="slides/slide13.xml" Id="rId15" /><Relationship Type="http://schemas.openxmlformats.org/officeDocument/2006/relationships/slide" Target="slides/slide21.xml" Id="rId23" /><Relationship Type="http://schemas.openxmlformats.org/officeDocument/2006/relationships/slide" Target="slides/slide26.xml" Id="rId28" /><Relationship Type="http://schemas.openxmlformats.org/officeDocument/2006/relationships/slide" Target="slides/slide34.xml" Id="rId36" /><Relationship Type="http://schemas.openxmlformats.org/officeDocument/2006/relationships/viewProps" Target="viewProps.xml" Id="rId49" /><Relationship Type="http://schemas.openxmlformats.org/officeDocument/2006/relationships/slide" Target="slides/slide8.xml" Id="rId10" /><Relationship Type="http://schemas.openxmlformats.org/officeDocument/2006/relationships/slide" Target="slides/slide17.xml" Id="rId19" /><Relationship Type="http://schemas.openxmlformats.org/officeDocument/2006/relationships/slide" Target="slides/slide29.xml" Id="rId31" /><Relationship Type="http://schemas.openxmlformats.org/officeDocument/2006/relationships/font" Target="fonts/font3.fntdata" Id="rId44" /><Relationship Type="http://schemas.openxmlformats.org/officeDocument/2006/relationships/slide" Target="slides/slide2.xml" Id="rId4" /><Relationship Type="http://schemas.openxmlformats.org/officeDocument/2006/relationships/slide" Target="slides/slide7.xml" Id="rId9" /><Relationship Type="http://schemas.openxmlformats.org/officeDocument/2006/relationships/slide" Target="slides/slide12.xml" Id="rId14" /><Relationship Type="http://schemas.openxmlformats.org/officeDocument/2006/relationships/slide" Target="slides/slide20.xml" Id="rId22" /><Relationship Type="http://schemas.openxmlformats.org/officeDocument/2006/relationships/slide" Target="slides/slide25.xml" Id="rId27" /><Relationship Type="http://schemas.openxmlformats.org/officeDocument/2006/relationships/slide" Target="slides/slide28.xml" Id="rId30" /><Relationship Type="http://schemas.openxmlformats.org/officeDocument/2006/relationships/slide" Target="slides/slide33.xml" Id="rId35" /><Relationship Type="http://schemas.openxmlformats.org/officeDocument/2006/relationships/font" Target="fonts/font2.fntdata" Id="rId43" /><Relationship Type="http://schemas.openxmlformats.org/officeDocument/2006/relationships/presProps" Target="presProps.xml" Id="rId48" /><Relationship Type="http://schemas.openxmlformats.org/officeDocument/2006/relationships/slide" Target="slides/slide6.xml" Id="rId8" /><Relationship Type="http://schemas.openxmlformats.org/officeDocument/2006/relationships/tableStyles" Target="tableStyles.xml" Id="rId51" /><Relationship Type="http://schemas.openxmlformats.org/officeDocument/2006/relationships/customXml" Target="/customXML/item.xml" Id="imanage.xml" 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32BD35-847A-4915-A0E7-16642513D563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2D6AB8B-4C09-4A2F-B78D-D6646C2CE3AC}">
      <dgm:prSet/>
      <dgm:spPr/>
      <dgm:t>
        <a:bodyPr/>
        <a:lstStyle/>
        <a:p>
          <a:r>
            <a:rPr lang="en-US" b="0" i="0"/>
            <a:t>Correspondence Audit </a:t>
          </a:r>
          <a:endParaRPr lang="en-US"/>
        </a:p>
      </dgm:t>
    </dgm:pt>
    <dgm:pt modelId="{2253B8C4-6EF5-4B40-87A1-E74B843DCAF7}" type="parTrans" cxnId="{4FD1DD40-05B5-4424-BBCF-B59DF00D42FA}">
      <dgm:prSet/>
      <dgm:spPr/>
      <dgm:t>
        <a:bodyPr/>
        <a:lstStyle/>
        <a:p>
          <a:endParaRPr lang="en-US"/>
        </a:p>
      </dgm:t>
    </dgm:pt>
    <dgm:pt modelId="{28D762A4-A011-4FB5-80DD-6120AE483F37}" type="sibTrans" cxnId="{4FD1DD40-05B5-4424-BBCF-B59DF00D42FA}">
      <dgm:prSet/>
      <dgm:spPr/>
      <dgm:t>
        <a:bodyPr/>
        <a:lstStyle/>
        <a:p>
          <a:endParaRPr lang="en-US"/>
        </a:p>
      </dgm:t>
    </dgm:pt>
    <dgm:pt modelId="{FF6D2AA7-3859-424E-8BE1-DF0CA64D7590}">
      <dgm:prSet/>
      <dgm:spPr/>
      <dgm:t>
        <a:bodyPr/>
        <a:lstStyle/>
        <a:p>
          <a:r>
            <a:rPr lang="en-US" b="0" i="0"/>
            <a:t>Communication conducted by mail; IRS requests documents; live person not directly involved – generally no meetings or phone calls</a:t>
          </a:r>
          <a:endParaRPr lang="en-US"/>
        </a:p>
      </dgm:t>
    </dgm:pt>
    <dgm:pt modelId="{BC094B2F-4D78-4EEC-BC72-5719C846E429}" type="parTrans" cxnId="{A9AAC218-CBE8-41AB-A411-17CC139381E0}">
      <dgm:prSet/>
      <dgm:spPr/>
      <dgm:t>
        <a:bodyPr/>
        <a:lstStyle/>
        <a:p>
          <a:endParaRPr lang="en-US"/>
        </a:p>
      </dgm:t>
    </dgm:pt>
    <dgm:pt modelId="{D74743CD-7F59-409E-A6B8-298E3A7B48A8}" type="sibTrans" cxnId="{A9AAC218-CBE8-41AB-A411-17CC139381E0}">
      <dgm:prSet/>
      <dgm:spPr/>
      <dgm:t>
        <a:bodyPr/>
        <a:lstStyle/>
        <a:p>
          <a:endParaRPr lang="en-US"/>
        </a:p>
      </dgm:t>
    </dgm:pt>
    <dgm:pt modelId="{5AA413FC-7809-49B5-9C80-2FF291AE3F63}">
      <dgm:prSet/>
      <dgm:spPr/>
      <dgm:t>
        <a:bodyPr/>
        <a:lstStyle/>
        <a:p>
          <a:r>
            <a:rPr lang="en-US" b="0" i="0"/>
            <a:t>Office Audit</a:t>
          </a:r>
          <a:endParaRPr lang="en-US"/>
        </a:p>
      </dgm:t>
    </dgm:pt>
    <dgm:pt modelId="{9B278AC3-F82F-4543-A473-5D247631E471}" type="parTrans" cxnId="{2EC5A19B-D992-4DEA-BE17-DB1CC1364252}">
      <dgm:prSet/>
      <dgm:spPr/>
      <dgm:t>
        <a:bodyPr/>
        <a:lstStyle/>
        <a:p>
          <a:endParaRPr lang="en-US"/>
        </a:p>
      </dgm:t>
    </dgm:pt>
    <dgm:pt modelId="{45AADBF2-C951-47B0-8538-69DCF3F1C15B}" type="sibTrans" cxnId="{2EC5A19B-D992-4DEA-BE17-DB1CC1364252}">
      <dgm:prSet/>
      <dgm:spPr/>
      <dgm:t>
        <a:bodyPr/>
        <a:lstStyle/>
        <a:p>
          <a:endParaRPr lang="en-US"/>
        </a:p>
      </dgm:t>
    </dgm:pt>
    <dgm:pt modelId="{1D39C6A5-D225-43E9-8195-6F0EC8468FC3}">
      <dgm:prSet/>
      <dgm:spPr/>
      <dgm:t>
        <a:bodyPr/>
        <a:lstStyle/>
        <a:p>
          <a:r>
            <a:rPr lang="en-US" b="0" i="0"/>
            <a:t>Conducted at an IRS office; in-person meeting (or phone call or virtual)</a:t>
          </a:r>
          <a:endParaRPr lang="en-US"/>
        </a:p>
      </dgm:t>
    </dgm:pt>
    <dgm:pt modelId="{4CE47B60-5A50-412C-95FA-9E17111B4D0E}" type="parTrans" cxnId="{DB929208-F2A5-4438-AC17-BAB37D4BD23F}">
      <dgm:prSet/>
      <dgm:spPr/>
      <dgm:t>
        <a:bodyPr/>
        <a:lstStyle/>
        <a:p>
          <a:endParaRPr lang="en-US"/>
        </a:p>
      </dgm:t>
    </dgm:pt>
    <dgm:pt modelId="{CE890806-ADEF-4759-A249-0A38FD76E930}" type="sibTrans" cxnId="{DB929208-F2A5-4438-AC17-BAB37D4BD23F}">
      <dgm:prSet/>
      <dgm:spPr/>
      <dgm:t>
        <a:bodyPr/>
        <a:lstStyle/>
        <a:p>
          <a:endParaRPr lang="en-US"/>
        </a:p>
      </dgm:t>
    </dgm:pt>
    <dgm:pt modelId="{5BB9063B-BD82-440A-A3A0-59E8BCFEAEFD}">
      <dgm:prSet/>
      <dgm:spPr/>
      <dgm:t>
        <a:bodyPr/>
        <a:lstStyle/>
        <a:p>
          <a:r>
            <a:rPr lang="en-US" b="0" i="0"/>
            <a:t>Field Audit</a:t>
          </a:r>
          <a:endParaRPr lang="en-US"/>
        </a:p>
      </dgm:t>
    </dgm:pt>
    <dgm:pt modelId="{6FA4B9DA-3AFC-4C4A-8425-3C851C408445}" type="parTrans" cxnId="{B366BAA0-00FC-4024-B6EA-571EC07D00F0}">
      <dgm:prSet/>
      <dgm:spPr/>
      <dgm:t>
        <a:bodyPr/>
        <a:lstStyle/>
        <a:p>
          <a:endParaRPr lang="en-US"/>
        </a:p>
      </dgm:t>
    </dgm:pt>
    <dgm:pt modelId="{40F3250C-F9A1-4A79-ADD2-5A0E03858CCA}" type="sibTrans" cxnId="{B366BAA0-00FC-4024-B6EA-571EC07D00F0}">
      <dgm:prSet/>
      <dgm:spPr/>
      <dgm:t>
        <a:bodyPr/>
        <a:lstStyle/>
        <a:p>
          <a:endParaRPr lang="en-US"/>
        </a:p>
      </dgm:t>
    </dgm:pt>
    <dgm:pt modelId="{A4879C5A-5EF7-448E-8D4C-6068D2A592C8}">
      <dgm:prSet/>
      <dgm:spPr/>
      <dgm:t>
        <a:bodyPr/>
        <a:lstStyle/>
        <a:p>
          <a:r>
            <a:rPr lang="en-US" b="0" i="0"/>
            <a:t>At the taxpayer’s home, business, or representative’s office</a:t>
          </a:r>
          <a:endParaRPr lang="en-US"/>
        </a:p>
      </dgm:t>
    </dgm:pt>
    <dgm:pt modelId="{A55A2AE4-5893-4A18-8686-9951B1980125}" type="parTrans" cxnId="{07270381-D5BB-4694-BB15-0C0812B676F2}">
      <dgm:prSet/>
      <dgm:spPr/>
      <dgm:t>
        <a:bodyPr/>
        <a:lstStyle/>
        <a:p>
          <a:endParaRPr lang="en-US"/>
        </a:p>
      </dgm:t>
    </dgm:pt>
    <dgm:pt modelId="{3CB84141-C3ED-4612-A6A7-E66514FAC8AB}" type="sibTrans" cxnId="{07270381-D5BB-4694-BB15-0C0812B676F2}">
      <dgm:prSet/>
      <dgm:spPr/>
      <dgm:t>
        <a:bodyPr/>
        <a:lstStyle/>
        <a:p>
          <a:endParaRPr lang="en-US"/>
        </a:p>
      </dgm:t>
    </dgm:pt>
    <dgm:pt modelId="{0BC7863B-D072-40D8-A239-5584D40BA37D}">
      <dgm:prSet/>
      <dgm:spPr/>
      <dgm:t>
        <a:bodyPr/>
        <a:lstStyle/>
        <a:p>
          <a:r>
            <a:rPr lang="en-US" b="0" i="0"/>
            <a:t>Most comprehensive – </a:t>
          </a:r>
          <a:endParaRPr lang="en-US"/>
        </a:p>
      </dgm:t>
    </dgm:pt>
    <dgm:pt modelId="{CB28276A-712E-44C7-88AF-E342C202D21A}" type="parTrans" cxnId="{89E921A2-7585-4D25-852A-9966E006ADC1}">
      <dgm:prSet/>
      <dgm:spPr/>
      <dgm:t>
        <a:bodyPr/>
        <a:lstStyle/>
        <a:p>
          <a:endParaRPr lang="en-US"/>
        </a:p>
      </dgm:t>
    </dgm:pt>
    <dgm:pt modelId="{73F23B01-CB35-4099-95AE-E6619A30A753}" type="sibTrans" cxnId="{89E921A2-7585-4D25-852A-9966E006ADC1}">
      <dgm:prSet/>
      <dgm:spPr/>
      <dgm:t>
        <a:bodyPr/>
        <a:lstStyle/>
        <a:p>
          <a:endParaRPr lang="en-US"/>
        </a:p>
      </dgm:t>
    </dgm:pt>
    <dgm:pt modelId="{574AB591-7A73-4166-9851-ABBDF9FFCDE0}">
      <dgm:prSet/>
      <dgm:spPr/>
      <dgm:t>
        <a:bodyPr/>
        <a:lstStyle/>
        <a:p>
          <a:r>
            <a:rPr lang="en-US" b="0" i="0"/>
            <a:t>Usually involves multiple meetings and information and document requests and responses</a:t>
          </a:r>
          <a:endParaRPr lang="en-US"/>
        </a:p>
      </dgm:t>
    </dgm:pt>
    <dgm:pt modelId="{0B50FA1C-ED0A-430D-B6EA-A37C2069430B}" type="parTrans" cxnId="{4182CC21-AEF6-4BE0-83DE-6A7CFB02289E}">
      <dgm:prSet/>
      <dgm:spPr/>
      <dgm:t>
        <a:bodyPr/>
        <a:lstStyle/>
        <a:p>
          <a:endParaRPr lang="en-US"/>
        </a:p>
      </dgm:t>
    </dgm:pt>
    <dgm:pt modelId="{F6119F0A-2168-45EE-8825-8D32F67A45CB}" type="sibTrans" cxnId="{4182CC21-AEF6-4BE0-83DE-6A7CFB02289E}">
      <dgm:prSet/>
      <dgm:spPr/>
      <dgm:t>
        <a:bodyPr/>
        <a:lstStyle/>
        <a:p>
          <a:endParaRPr lang="en-US"/>
        </a:p>
      </dgm:t>
    </dgm:pt>
    <dgm:pt modelId="{F0ABEEE6-48ED-4539-A98B-FC32EE1F3E4D}" type="pres">
      <dgm:prSet presAssocID="{1532BD35-847A-4915-A0E7-16642513D563}" presName="Name0" presStyleCnt="0">
        <dgm:presLayoutVars>
          <dgm:dir/>
          <dgm:animLvl val="lvl"/>
          <dgm:resizeHandles val="exact"/>
        </dgm:presLayoutVars>
      </dgm:prSet>
      <dgm:spPr/>
    </dgm:pt>
    <dgm:pt modelId="{FE43F9E8-E681-442A-A8E3-748B354A02F5}" type="pres">
      <dgm:prSet presAssocID="{22D6AB8B-4C09-4A2F-B78D-D6646C2CE3AC}" presName="linNode" presStyleCnt="0"/>
      <dgm:spPr/>
    </dgm:pt>
    <dgm:pt modelId="{65947D62-EF66-4025-8E8C-99BCC0D8AA13}" type="pres">
      <dgm:prSet presAssocID="{22D6AB8B-4C09-4A2F-B78D-D6646C2CE3AC}" presName="parentText" presStyleLbl="alignNode1" presStyleIdx="0" presStyleCnt="3">
        <dgm:presLayoutVars>
          <dgm:chMax val="1"/>
          <dgm:bulletEnabled/>
        </dgm:presLayoutVars>
      </dgm:prSet>
      <dgm:spPr/>
    </dgm:pt>
    <dgm:pt modelId="{CD58A7A0-340F-4C2F-967D-9CA5C8976062}" type="pres">
      <dgm:prSet presAssocID="{22D6AB8B-4C09-4A2F-B78D-D6646C2CE3AC}" presName="descendantText" presStyleLbl="alignAccFollowNode1" presStyleIdx="0" presStyleCnt="3">
        <dgm:presLayoutVars>
          <dgm:bulletEnabled/>
        </dgm:presLayoutVars>
      </dgm:prSet>
      <dgm:spPr/>
    </dgm:pt>
    <dgm:pt modelId="{266C9DAF-CAE6-492A-8C83-5746F189DBC7}" type="pres">
      <dgm:prSet presAssocID="{28D762A4-A011-4FB5-80DD-6120AE483F37}" presName="sp" presStyleCnt="0"/>
      <dgm:spPr/>
    </dgm:pt>
    <dgm:pt modelId="{A9EDF3FC-84FA-4373-A812-574D2D8E3B31}" type="pres">
      <dgm:prSet presAssocID="{5AA413FC-7809-49B5-9C80-2FF291AE3F63}" presName="linNode" presStyleCnt="0"/>
      <dgm:spPr/>
    </dgm:pt>
    <dgm:pt modelId="{ED3C0279-900F-421A-8981-2953CDEC1BDE}" type="pres">
      <dgm:prSet presAssocID="{5AA413FC-7809-49B5-9C80-2FF291AE3F63}" presName="parentText" presStyleLbl="alignNode1" presStyleIdx="1" presStyleCnt="3">
        <dgm:presLayoutVars>
          <dgm:chMax val="1"/>
          <dgm:bulletEnabled/>
        </dgm:presLayoutVars>
      </dgm:prSet>
      <dgm:spPr/>
    </dgm:pt>
    <dgm:pt modelId="{FAC051B5-B0BB-45C6-B99D-EB1049880D28}" type="pres">
      <dgm:prSet presAssocID="{5AA413FC-7809-49B5-9C80-2FF291AE3F63}" presName="descendantText" presStyleLbl="alignAccFollowNode1" presStyleIdx="1" presStyleCnt="3">
        <dgm:presLayoutVars>
          <dgm:bulletEnabled/>
        </dgm:presLayoutVars>
      </dgm:prSet>
      <dgm:spPr/>
    </dgm:pt>
    <dgm:pt modelId="{FB47844D-8C7D-49F9-A5A3-81321D57DE80}" type="pres">
      <dgm:prSet presAssocID="{45AADBF2-C951-47B0-8538-69DCF3F1C15B}" presName="sp" presStyleCnt="0"/>
      <dgm:spPr/>
    </dgm:pt>
    <dgm:pt modelId="{701F9216-C1C8-42F2-A330-48D36D39CA8E}" type="pres">
      <dgm:prSet presAssocID="{5BB9063B-BD82-440A-A3A0-59E8BCFEAEFD}" presName="linNode" presStyleCnt="0"/>
      <dgm:spPr/>
    </dgm:pt>
    <dgm:pt modelId="{9D6759D9-519C-47B4-8508-B401DB6606F4}" type="pres">
      <dgm:prSet presAssocID="{5BB9063B-BD82-440A-A3A0-59E8BCFEAEFD}" presName="parentText" presStyleLbl="alignNode1" presStyleIdx="2" presStyleCnt="3">
        <dgm:presLayoutVars>
          <dgm:chMax val="1"/>
          <dgm:bulletEnabled/>
        </dgm:presLayoutVars>
      </dgm:prSet>
      <dgm:spPr/>
    </dgm:pt>
    <dgm:pt modelId="{3C90EEDC-C84E-4F7A-AFC1-261E68D2F3BC}" type="pres">
      <dgm:prSet presAssocID="{5BB9063B-BD82-440A-A3A0-59E8BCFEAEFD}" presName="descendantText" presStyleLbl="alignAccFollowNode1" presStyleIdx="2" presStyleCnt="3">
        <dgm:presLayoutVars>
          <dgm:bulletEnabled/>
        </dgm:presLayoutVars>
      </dgm:prSet>
      <dgm:spPr/>
    </dgm:pt>
  </dgm:ptLst>
  <dgm:cxnLst>
    <dgm:cxn modelId="{971EAD06-E164-445F-941D-F917F5D83F7E}" type="presOf" srcId="{574AB591-7A73-4166-9851-ABBDF9FFCDE0}" destId="{3C90EEDC-C84E-4F7A-AFC1-261E68D2F3BC}" srcOrd="0" destOrd="2" presId="urn:microsoft.com/office/officeart/2016/7/layout/VerticalSolidActionList"/>
    <dgm:cxn modelId="{DB929208-F2A5-4438-AC17-BAB37D4BD23F}" srcId="{5AA413FC-7809-49B5-9C80-2FF291AE3F63}" destId="{1D39C6A5-D225-43E9-8195-6F0EC8468FC3}" srcOrd="0" destOrd="0" parTransId="{4CE47B60-5A50-412C-95FA-9E17111B4D0E}" sibTransId="{CE890806-ADEF-4759-A249-0A38FD76E930}"/>
    <dgm:cxn modelId="{A9AAC218-CBE8-41AB-A411-17CC139381E0}" srcId="{22D6AB8B-4C09-4A2F-B78D-D6646C2CE3AC}" destId="{FF6D2AA7-3859-424E-8BE1-DF0CA64D7590}" srcOrd="0" destOrd="0" parTransId="{BC094B2F-4D78-4EEC-BC72-5719C846E429}" sibTransId="{D74743CD-7F59-409E-A6B8-298E3A7B48A8}"/>
    <dgm:cxn modelId="{4182CC21-AEF6-4BE0-83DE-6A7CFB02289E}" srcId="{5BB9063B-BD82-440A-A3A0-59E8BCFEAEFD}" destId="{574AB591-7A73-4166-9851-ABBDF9FFCDE0}" srcOrd="2" destOrd="0" parTransId="{0B50FA1C-ED0A-430D-B6EA-A37C2069430B}" sibTransId="{F6119F0A-2168-45EE-8825-8D32F67A45CB}"/>
    <dgm:cxn modelId="{4FD1DD40-05B5-4424-BBCF-B59DF00D42FA}" srcId="{1532BD35-847A-4915-A0E7-16642513D563}" destId="{22D6AB8B-4C09-4A2F-B78D-D6646C2CE3AC}" srcOrd="0" destOrd="0" parTransId="{2253B8C4-6EF5-4B40-87A1-E74B843DCAF7}" sibTransId="{28D762A4-A011-4FB5-80DD-6120AE483F37}"/>
    <dgm:cxn modelId="{24089B43-B04A-4586-8013-08F412232B56}" type="presOf" srcId="{A4879C5A-5EF7-448E-8D4C-6068D2A592C8}" destId="{3C90EEDC-C84E-4F7A-AFC1-261E68D2F3BC}" srcOrd="0" destOrd="0" presId="urn:microsoft.com/office/officeart/2016/7/layout/VerticalSolidActionList"/>
    <dgm:cxn modelId="{7D536049-7636-4B85-BAE9-FC5BE9534AC0}" type="presOf" srcId="{5BB9063B-BD82-440A-A3A0-59E8BCFEAEFD}" destId="{9D6759D9-519C-47B4-8508-B401DB6606F4}" srcOrd="0" destOrd="0" presId="urn:microsoft.com/office/officeart/2016/7/layout/VerticalSolidActionList"/>
    <dgm:cxn modelId="{07270381-D5BB-4694-BB15-0C0812B676F2}" srcId="{5BB9063B-BD82-440A-A3A0-59E8BCFEAEFD}" destId="{A4879C5A-5EF7-448E-8D4C-6068D2A592C8}" srcOrd="0" destOrd="0" parTransId="{A55A2AE4-5893-4A18-8686-9951B1980125}" sibTransId="{3CB84141-C3ED-4612-A6A7-E66514FAC8AB}"/>
    <dgm:cxn modelId="{9920048D-D9A4-48D1-9D69-912C653FC6C8}" type="presOf" srcId="{1D39C6A5-D225-43E9-8195-6F0EC8468FC3}" destId="{FAC051B5-B0BB-45C6-B99D-EB1049880D28}" srcOrd="0" destOrd="0" presId="urn:microsoft.com/office/officeart/2016/7/layout/VerticalSolidActionList"/>
    <dgm:cxn modelId="{2EC5A19B-D992-4DEA-BE17-DB1CC1364252}" srcId="{1532BD35-847A-4915-A0E7-16642513D563}" destId="{5AA413FC-7809-49B5-9C80-2FF291AE3F63}" srcOrd="1" destOrd="0" parTransId="{9B278AC3-F82F-4543-A473-5D247631E471}" sibTransId="{45AADBF2-C951-47B0-8538-69DCF3F1C15B}"/>
    <dgm:cxn modelId="{612D469E-A7E5-42C9-BF83-1721AE1738EC}" type="presOf" srcId="{0BC7863B-D072-40D8-A239-5584D40BA37D}" destId="{3C90EEDC-C84E-4F7A-AFC1-261E68D2F3BC}" srcOrd="0" destOrd="1" presId="urn:microsoft.com/office/officeart/2016/7/layout/VerticalSolidActionList"/>
    <dgm:cxn modelId="{B366BAA0-00FC-4024-B6EA-571EC07D00F0}" srcId="{1532BD35-847A-4915-A0E7-16642513D563}" destId="{5BB9063B-BD82-440A-A3A0-59E8BCFEAEFD}" srcOrd="2" destOrd="0" parTransId="{6FA4B9DA-3AFC-4C4A-8425-3C851C408445}" sibTransId="{40F3250C-F9A1-4A79-ADD2-5A0E03858CCA}"/>
    <dgm:cxn modelId="{89E921A2-7585-4D25-852A-9966E006ADC1}" srcId="{5BB9063B-BD82-440A-A3A0-59E8BCFEAEFD}" destId="{0BC7863B-D072-40D8-A239-5584D40BA37D}" srcOrd="1" destOrd="0" parTransId="{CB28276A-712E-44C7-88AF-E342C202D21A}" sibTransId="{73F23B01-CB35-4099-95AE-E6619A30A753}"/>
    <dgm:cxn modelId="{A86910C7-B36F-4A18-8591-FF4CD7EB9877}" type="presOf" srcId="{22D6AB8B-4C09-4A2F-B78D-D6646C2CE3AC}" destId="{65947D62-EF66-4025-8E8C-99BCC0D8AA13}" srcOrd="0" destOrd="0" presId="urn:microsoft.com/office/officeart/2016/7/layout/VerticalSolidActionList"/>
    <dgm:cxn modelId="{35E50CD5-C839-4DDE-A961-1E4CA2C677BF}" type="presOf" srcId="{FF6D2AA7-3859-424E-8BE1-DF0CA64D7590}" destId="{CD58A7A0-340F-4C2F-967D-9CA5C8976062}" srcOrd="0" destOrd="0" presId="urn:microsoft.com/office/officeart/2016/7/layout/VerticalSolidActionList"/>
    <dgm:cxn modelId="{29C2F0EC-31FC-46D0-8C78-F8F82185B862}" type="presOf" srcId="{5AA413FC-7809-49B5-9C80-2FF291AE3F63}" destId="{ED3C0279-900F-421A-8981-2953CDEC1BDE}" srcOrd="0" destOrd="0" presId="urn:microsoft.com/office/officeart/2016/7/layout/VerticalSolidActionList"/>
    <dgm:cxn modelId="{B417E9F6-1D84-46D8-98BA-439F840A5982}" type="presOf" srcId="{1532BD35-847A-4915-A0E7-16642513D563}" destId="{F0ABEEE6-48ED-4539-A98B-FC32EE1F3E4D}" srcOrd="0" destOrd="0" presId="urn:microsoft.com/office/officeart/2016/7/layout/VerticalSolidActionList"/>
    <dgm:cxn modelId="{6402EE4D-AA6D-47A6-BAE6-D272A413695E}" type="presParOf" srcId="{F0ABEEE6-48ED-4539-A98B-FC32EE1F3E4D}" destId="{FE43F9E8-E681-442A-A8E3-748B354A02F5}" srcOrd="0" destOrd="0" presId="urn:microsoft.com/office/officeart/2016/7/layout/VerticalSolidActionList"/>
    <dgm:cxn modelId="{EA9A77F4-0CE4-47AC-8A64-8369D4697D5B}" type="presParOf" srcId="{FE43F9E8-E681-442A-A8E3-748B354A02F5}" destId="{65947D62-EF66-4025-8E8C-99BCC0D8AA13}" srcOrd="0" destOrd="0" presId="urn:microsoft.com/office/officeart/2016/7/layout/VerticalSolidActionList"/>
    <dgm:cxn modelId="{232D35AA-29EA-451E-99AE-A6E690B057EE}" type="presParOf" srcId="{FE43F9E8-E681-442A-A8E3-748B354A02F5}" destId="{CD58A7A0-340F-4C2F-967D-9CA5C8976062}" srcOrd="1" destOrd="0" presId="urn:microsoft.com/office/officeart/2016/7/layout/VerticalSolidActionList"/>
    <dgm:cxn modelId="{2FF0D089-8F9B-4958-A2FB-F45B8C2AE8D2}" type="presParOf" srcId="{F0ABEEE6-48ED-4539-A98B-FC32EE1F3E4D}" destId="{266C9DAF-CAE6-492A-8C83-5746F189DBC7}" srcOrd="1" destOrd="0" presId="urn:microsoft.com/office/officeart/2016/7/layout/VerticalSolidActionList"/>
    <dgm:cxn modelId="{9A649B0E-AA0D-45BB-9F45-A9FABCFCA61D}" type="presParOf" srcId="{F0ABEEE6-48ED-4539-A98B-FC32EE1F3E4D}" destId="{A9EDF3FC-84FA-4373-A812-574D2D8E3B31}" srcOrd="2" destOrd="0" presId="urn:microsoft.com/office/officeart/2016/7/layout/VerticalSolidActionList"/>
    <dgm:cxn modelId="{8FB15A10-9DB0-4216-A90D-F7F77BBDDFCF}" type="presParOf" srcId="{A9EDF3FC-84FA-4373-A812-574D2D8E3B31}" destId="{ED3C0279-900F-421A-8981-2953CDEC1BDE}" srcOrd="0" destOrd="0" presId="urn:microsoft.com/office/officeart/2016/7/layout/VerticalSolidActionList"/>
    <dgm:cxn modelId="{A9793039-3F96-4E13-B8E4-ADDA1DAA2653}" type="presParOf" srcId="{A9EDF3FC-84FA-4373-A812-574D2D8E3B31}" destId="{FAC051B5-B0BB-45C6-B99D-EB1049880D28}" srcOrd="1" destOrd="0" presId="urn:microsoft.com/office/officeart/2016/7/layout/VerticalSolidActionList"/>
    <dgm:cxn modelId="{9CD059E8-E5FE-4C64-B2D6-90E0CF3920C4}" type="presParOf" srcId="{F0ABEEE6-48ED-4539-A98B-FC32EE1F3E4D}" destId="{FB47844D-8C7D-49F9-A5A3-81321D57DE80}" srcOrd="3" destOrd="0" presId="urn:microsoft.com/office/officeart/2016/7/layout/VerticalSolidActionList"/>
    <dgm:cxn modelId="{90B96FC7-CFFD-489C-9352-4FADA4B312E3}" type="presParOf" srcId="{F0ABEEE6-48ED-4539-A98B-FC32EE1F3E4D}" destId="{701F9216-C1C8-42F2-A330-48D36D39CA8E}" srcOrd="4" destOrd="0" presId="urn:microsoft.com/office/officeart/2016/7/layout/VerticalSolidActionList"/>
    <dgm:cxn modelId="{398D7DE2-2551-4CF1-95C2-04501731952E}" type="presParOf" srcId="{701F9216-C1C8-42F2-A330-48D36D39CA8E}" destId="{9D6759D9-519C-47B4-8508-B401DB6606F4}" srcOrd="0" destOrd="0" presId="urn:microsoft.com/office/officeart/2016/7/layout/VerticalSolidActionList"/>
    <dgm:cxn modelId="{B3AE92A0-66ED-4398-826A-9E7B5DFA77A0}" type="presParOf" srcId="{701F9216-C1C8-42F2-A330-48D36D39CA8E}" destId="{3C90EEDC-C84E-4F7A-AFC1-261E68D2F3BC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8BFBDE-A1AB-4A5C-89B2-D8565D302879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D9F784E-EC12-493B-8760-B838C57896B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0" i="0"/>
            <a:t>IRS sends an official letter in the mail </a:t>
          </a:r>
          <a:endParaRPr lang="en-US"/>
        </a:p>
      </dgm:t>
    </dgm:pt>
    <dgm:pt modelId="{4998F601-BC00-48CE-9334-161EB37B0EB1}" type="parTrans" cxnId="{3A8A8694-6EC0-4206-9565-F0BFC0D1753C}">
      <dgm:prSet/>
      <dgm:spPr/>
      <dgm:t>
        <a:bodyPr/>
        <a:lstStyle/>
        <a:p>
          <a:endParaRPr lang="en-US"/>
        </a:p>
      </dgm:t>
    </dgm:pt>
    <dgm:pt modelId="{273B61BC-6DB2-4E4E-B092-1A7BB5642CC7}" type="sibTrans" cxnId="{3A8A8694-6EC0-4206-9565-F0BFC0D1753C}">
      <dgm:prSet/>
      <dgm:spPr/>
      <dgm:t>
        <a:bodyPr/>
        <a:lstStyle/>
        <a:p>
          <a:endParaRPr lang="en-US"/>
        </a:p>
      </dgm:t>
    </dgm:pt>
    <dgm:pt modelId="{1170CADD-67DF-4C21-917D-5EDC4194295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Never by phone or email – if you receive such a communication not by postal mail – it’s probably a phishing scam – do not respond – or at least engage a tax professional to determine if it is authentic</a:t>
          </a:r>
          <a:endParaRPr lang="en-US" dirty="0"/>
        </a:p>
      </dgm:t>
    </dgm:pt>
    <dgm:pt modelId="{5BBBB585-BF52-4C73-8B83-E0FB9A761A64}" type="parTrans" cxnId="{C5CB139F-61C0-442E-A358-4C9955FFC618}">
      <dgm:prSet/>
      <dgm:spPr/>
      <dgm:t>
        <a:bodyPr/>
        <a:lstStyle/>
        <a:p>
          <a:endParaRPr lang="en-US"/>
        </a:p>
      </dgm:t>
    </dgm:pt>
    <dgm:pt modelId="{000DB071-5944-42E4-AD1E-6508E870A4C0}" type="sibTrans" cxnId="{C5CB139F-61C0-442E-A358-4C9955FFC618}">
      <dgm:prSet/>
      <dgm:spPr/>
      <dgm:t>
        <a:bodyPr/>
        <a:lstStyle/>
        <a:p>
          <a:endParaRPr lang="en-US"/>
        </a:p>
      </dgm:t>
    </dgm:pt>
    <dgm:pt modelId="{3E67AF16-55CF-4AB5-98D1-9B21F6D4685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0" i="0"/>
            <a:t>Letter will include:</a:t>
          </a:r>
          <a:endParaRPr lang="en-US"/>
        </a:p>
      </dgm:t>
    </dgm:pt>
    <dgm:pt modelId="{C4B23E41-7828-48B9-8AD1-705C8110F034}" type="parTrans" cxnId="{A2830692-33E9-4245-ADB0-A24D898F6989}">
      <dgm:prSet/>
      <dgm:spPr/>
      <dgm:t>
        <a:bodyPr/>
        <a:lstStyle/>
        <a:p>
          <a:endParaRPr lang="en-US"/>
        </a:p>
      </dgm:t>
    </dgm:pt>
    <dgm:pt modelId="{16A6AE92-37EE-49AE-A274-C07A756103DD}" type="sibTrans" cxnId="{A2830692-33E9-4245-ADB0-A24D898F6989}">
      <dgm:prSet/>
      <dgm:spPr/>
      <dgm:t>
        <a:bodyPr/>
        <a:lstStyle/>
        <a:p>
          <a:endParaRPr lang="en-US"/>
        </a:p>
      </dgm:t>
    </dgm:pt>
    <dgm:pt modelId="{EDCDDCCD-638A-4846-A44E-637F03832E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Year(s) under audit</a:t>
          </a:r>
          <a:endParaRPr lang="en-US"/>
        </a:p>
      </dgm:t>
    </dgm:pt>
    <dgm:pt modelId="{1BF686CD-472D-418F-BAC2-DF98584E7200}" type="parTrans" cxnId="{5F34C7EC-B3E6-4E19-AB12-48561AEE7443}">
      <dgm:prSet/>
      <dgm:spPr/>
      <dgm:t>
        <a:bodyPr/>
        <a:lstStyle/>
        <a:p>
          <a:endParaRPr lang="en-US"/>
        </a:p>
      </dgm:t>
    </dgm:pt>
    <dgm:pt modelId="{16FE8925-436D-4B69-B3EC-4E37AEA681B8}" type="sibTrans" cxnId="{5F34C7EC-B3E6-4E19-AB12-48561AEE7443}">
      <dgm:prSet/>
      <dgm:spPr/>
      <dgm:t>
        <a:bodyPr/>
        <a:lstStyle/>
        <a:p>
          <a:endParaRPr lang="en-US"/>
        </a:p>
      </dgm:t>
    </dgm:pt>
    <dgm:pt modelId="{24B57A96-49EE-4032-9F8A-5E323CD8467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Often identifies specific issues that will be audited</a:t>
          </a:r>
          <a:endParaRPr lang="en-US"/>
        </a:p>
      </dgm:t>
    </dgm:pt>
    <dgm:pt modelId="{23A0528F-2488-46CF-B541-B6A41C454698}" type="parTrans" cxnId="{BC566D59-C0C6-4345-B6A6-73D777A3579A}">
      <dgm:prSet/>
      <dgm:spPr/>
      <dgm:t>
        <a:bodyPr/>
        <a:lstStyle/>
        <a:p>
          <a:endParaRPr lang="en-US"/>
        </a:p>
      </dgm:t>
    </dgm:pt>
    <dgm:pt modelId="{0989F389-5E57-4B2E-A614-1CB1933CD481}" type="sibTrans" cxnId="{BC566D59-C0C6-4345-B6A6-73D777A3579A}">
      <dgm:prSet/>
      <dgm:spPr/>
      <dgm:t>
        <a:bodyPr/>
        <a:lstStyle/>
        <a:p>
          <a:endParaRPr lang="en-US"/>
        </a:p>
      </dgm:t>
    </dgm:pt>
    <dgm:pt modelId="{30BC92A1-3810-4A6B-9928-548223ABD4E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Will usually request a telephonic response and possible set a scheduled meeting</a:t>
          </a:r>
          <a:endParaRPr lang="en-US"/>
        </a:p>
      </dgm:t>
    </dgm:pt>
    <dgm:pt modelId="{712D405B-4A7F-40E9-87D7-EBC614797AAC}" type="parTrans" cxnId="{33FB6F69-0E0F-4933-A8AA-BD8E79ABA033}">
      <dgm:prSet/>
      <dgm:spPr/>
      <dgm:t>
        <a:bodyPr/>
        <a:lstStyle/>
        <a:p>
          <a:endParaRPr lang="en-US"/>
        </a:p>
      </dgm:t>
    </dgm:pt>
    <dgm:pt modelId="{E9E53CB3-0D04-4468-AF8C-2FCEB450C6C2}" type="sibTrans" cxnId="{33FB6F69-0E0F-4933-A8AA-BD8E79ABA033}">
      <dgm:prSet/>
      <dgm:spPr/>
      <dgm:t>
        <a:bodyPr/>
        <a:lstStyle/>
        <a:p>
          <a:endParaRPr lang="en-US"/>
        </a:p>
      </dgm:t>
    </dgm:pt>
    <dgm:pt modelId="{65488D51-396C-48C2-AB80-B603C041C73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May include some preliminary information and document requests</a:t>
          </a:r>
          <a:endParaRPr lang="en-US"/>
        </a:p>
      </dgm:t>
    </dgm:pt>
    <dgm:pt modelId="{42AAB94A-1421-4ABE-B52B-E55E1ACB4369}" type="parTrans" cxnId="{C4E5C3ED-EEA0-477F-B377-8EED46ACBBAC}">
      <dgm:prSet/>
      <dgm:spPr/>
      <dgm:t>
        <a:bodyPr/>
        <a:lstStyle/>
        <a:p>
          <a:endParaRPr lang="en-US"/>
        </a:p>
      </dgm:t>
    </dgm:pt>
    <dgm:pt modelId="{36D6AF39-6920-4BE7-9106-BB7F3F911AE3}" type="sibTrans" cxnId="{C4E5C3ED-EEA0-477F-B377-8EED46ACBBAC}">
      <dgm:prSet/>
      <dgm:spPr/>
      <dgm:t>
        <a:bodyPr/>
        <a:lstStyle/>
        <a:p>
          <a:endParaRPr lang="en-US"/>
        </a:p>
      </dgm:t>
    </dgm:pt>
    <dgm:pt modelId="{954E9395-9714-40C7-9B33-7FB3015915A0}" type="pres">
      <dgm:prSet presAssocID="{C08BFBDE-A1AB-4A5C-89B2-D8565D302879}" presName="root" presStyleCnt="0">
        <dgm:presLayoutVars>
          <dgm:dir/>
          <dgm:resizeHandles val="exact"/>
        </dgm:presLayoutVars>
      </dgm:prSet>
      <dgm:spPr/>
    </dgm:pt>
    <dgm:pt modelId="{45129335-7C94-40A8-8560-CCDA02A7BAB7}" type="pres">
      <dgm:prSet presAssocID="{8D9F784E-EC12-493B-8760-B838C57896B6}" presName="compNode" presStyleCnt="0"/>
      <dgm:spPr/>
    </dgm:pt>
    <dgm:pt modelId="{1786CC4C-3720-4658-83BC-ADCC02CFD8F2}" type="pres">
      <dgm:prSet presAssocID="{8D9F784E-EC12-493B-8760-B838C57896B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64F13B1F-FA80-452A-A9A8-01AFAC688BFC}" type="pres">
      <dgm:prSet presAssocID="{8D9F784E-EC12-493B-8760-B838C57896B6}" presName="iconSpace" presStyleCnt="0"/>
      <dgm:spPr/>
    </dgm:pt>
    <dgm:pt modelId="{F88EE849-D78B-4B0D-9646-C98AEF12FFF7}" type="pres">
      <dgm:prSet presAssocID="{8D9F784E-EC12-493B-8760-B838C57896B6}" presName="parTx" presStyleLbl="revTx" presStyleIdx="0" presStyleCnt="4">
        <dgm:presLayoutVars>
          <dgm:chMax val="0"/>
          <dgm:chPref val="0"/>
        </dgm:presLayoutVars>
      </dgm:prSet>
      <dgm:spPr/>
    </dgm:pt>
    <dgm:pt modelId="{D4931AE6-FF85-4322-940A-9378499E3E1E}" type="pres">
      <dgm:prSet presAssocID="{8D9F784E-EC12-493B-8760-B838C57896B6}" presName="txSpace" presStyleCnt="0"/>
      <dgm:spPr/>
    </dgm:pt>
    <dgm:pt modelId="{F29F6174-FA70-40BD-A769-0350363DCF65}" type="pres">
      <dgm:prSet presAssocID="{8D9F784E-EC12-493B-8760-B838C57896B6}" presName="desTx" presStyleLbl="revTx" presStyleIdx="1" presStyleCnt="4">
        <dgm:presLayoutVars/>
      </dgm:prSet>
      <dgm:spPr/>
    </dgm:pt>
    <dgm:pt modelId="{55370B09-619C-4E51-9246-48B0E28CE3A0}" type="pres">
      <dgm:prSet presAssocID="{273B61BC-6DB2-4E4E-B092-1A7BB5642CC7}" presName="sibTrans" presStyleCnt="0"/>
      <dgm:spPr/>
    </dgm:pt>
    <dgm:pt modelId="{254B228F-620F-4A5E-8AA2-55C415362423}" type="pres">
      <dgm:prSet presAssocID="{3E67AF16-55CF-4AB5-98D1-9B21F6D46852}" presName="compNode" presStyleCnt="0"/>
      <dgm:spPr/>
    </dgm:pt>
    <dgm:pt modelId="{D6F9B19E-8FFD-439A-B613-D7625E384DD6}" type="pres">
      <dgm:prSet presAssocID="{3E67AF16-55CF-4AB5-98D1-9B21F6D4685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57CB9BE0-E609-4C4A-AAC0-B10211955667}" type="pres">
      <dgm:prSet presAssocID="{3E67AF16-55CF-4AB5-98D1-9B21F6D46852}" presName="iconSpace" presStyleCnt="0"/>
      <dgm:spPr/>
    </dgm:pt>
    <dgm:pt modelId="{10743CE3-5A03-4679-8D19-1C5244C6D357}" type="pres">
      <dgm:prSet presAssocID="{3E67AF16-55CF-4AB5-98D1-9B21F6D46852}" presName="parTx" presStyleLbl="revTx" presStyleIdx="2" presStyleCnt="4">
        <dgm:presLayoutVars>
          <dgm:chMax val="0"/>
          <dgm:chPref val="0"/>
        </dgm:presLayoutVars>
      </dgm:prSet>
      <dgm:spPr/>
    </dgm:pt>
    <dgm:pt modelId="{9EC01A0A-2F94-4BBA-98A1-64D60FF451FE}" type="pres">
      <dgm:prSet presAssocID="{3E67AF16-55CF-4AB5-98D1-9B21F6D46852}" presName="txSpace" presStyleCnt="0"/>
      <dgm:spPr/>
    </dgm:pt>
    <dgm:pt modelId="{BA284AC1-63E6-4159-B0DD-7E50D9CB724D}" type="pres">
      <dgm:prSet presAssocID="{3E67AF16-55CF-4AB5-98D1-9B21F6D46852}" presName="desTx" presStyleLbl="revTx" presStyleIdx="3" presStyleCnt="4">
        <dgm:presLayoutVars/>
      </dgm:prSet>
      <dgm:spPr/>
    </dgm:pt>
  </dgm:ptLst>
  <dgm:cxnLst>
    <dgm:cxn modelId="{F22F690D-2D01-4F2D-8E5B-322DDBE1CAD4}" type="presOf" srcId="{C08BFBDE-A1AB-4A5C-89B2-D8565D302879}" destId="{954E9395-9714-40C7-9B33-7FB3015915A0}" srcOrd="0" destOrd="0" presId="urn:microsoft.com/office/officeart/2018/2/layout/IconLabelDescriptionList"/>
    <dgm:cxn modelId="{88C0F10D-7D39-487C-8487-8BAE4068CB18}" type="presOf" srcId="{1170CADD-67DF-4C21-917D-5EDC41942950}" destId="{F29F6174-FA70-40BD-A769-0350363DCF65}" srcOrd="0" destOrd="0" presId="urn:microsoft.com/office/officeart/2018/2/layout/IconLabelDescriptionList"/>
    <dgm:cxn modelId="{76DF3218-765E-4E53-87AE-B2D5E7D491B2}" type="presOf" srcId="{3E67AF16-55CF-4AB5-98D1-9B21F6D46852}" destId="{10743CE3-5A03-4679-8D19-1C5244C6D357}" srcOrd="0" destOrd="0" presId="urn:microsoft.com/office/officeart/2018/2/layout/IconLabelDescriptionList"/>
    <dgm:cxn modelId="{2EE17137-026C-4567-B303-BE1FF9C3D105}" type="presOf" srcId="{8D9F784E-EC12-493B-8760-B838C57896B6}" destId="{F88EE849-D78B-4B0D-9646-C98AEF12FFF7}" srcOrd="0" destOrd="0" presId="urn:microsoft.com/office/officeart/2018/2/layout/IconLabelDescriptionList"/>
    <dgm:cxn modelId="{33FB6F69-0E0F-4933-A8AA-BD8E79ABA033}" srcId="{3E67AF16-55CF-4AB5-98D1-9B21F6D46852}" destId="{30BC92A1-3810-4A6B-9928-548223ABD4E4}" srcOrd="2" destOrd="0" parTransId="{712D405B-4A7F-40E9-87D7-EBC614797AAC}" sibTransId="{E9E53CB3-0D04-4468-AF8C-2FCEB450C6C2}"/>
    <dgm:cxn modelId="{BC566D59-C0C6-4345-B6A6-73D777A3579A}" srcId="{3E67AF16-55CF-4AB5-98D1-9B21F6D46852}" destId="{24B57A96-49EE-4032-9F8A-5E323CD84670}" srcOrd="1" destOrd="0" parTransId="{23A0528F-2488-46CF-B541-B6A41C454698}" sibTransId="{0989F389-5E57-4B2E-A614-1CB1933CD481}"/>
    <dgm:cxn modelId="{6BA05889-D98E-4DE4-B095-CDB8330ABD3E}" type="presOf" srcId="{65488D51-396C-48C2-AB80-B603C041C73E}" destId="{BA284AC1-63E6-4159-B0DD-7E50D9CB724D}" srcOrd="0" destOrd="3" presId="urn:microsoft.com/office/officeart/2018/2/layout/IconLabelDescriptionList"/>
    <dgm:cxn modelId="{A2830692-33E9-4245-ADB0-A24D898F6989}" srcId="{C08BFBDE-A1AB-4A5C-89B2-D8565D302879}" destId="{3E67AF16-55CF-4AB5-98D1-9B21F6D46852}" srcOrd="1" destOrd="0" parTransId="{C4B23E41-7828-48B9-8AD1-705C8110F034}" sibTransId="{16A6AE92-37EE-49AE-A274-C07A756103DD}"/>
    <dgm:cxn modelId="{8BEB8893-DA34-4731-AD86-7029F4CCC7A6}" type="presOf" srcId="{EDCDDCCD-638A-4846-A44E-637F03832E69}" destId="{BA284AC1-63E6-4159-B0DD-7E50D9CB724D}" srcOrd="0" destOrd="0" presId="urn:microsoft.com/office/officeart/2018/2/layout/IconLabelDescriptionList"/>
    <dgm:cxn modelId="{3A8A8694-6EC0-4206-9565-F0BFC0D1753C}" srcId="{C08BFBDE-A1AB-4A5C-89B2-D8565D302879}" destId="{8D9F784E-EC12-493B-8760-B838C57896B6}" srcOrd="0" destOrd="0" parTransId="{4998F601-BC00-48CE-9334-161EB37B0EB1}" sibTransId="{273B61BC-6DB2-4E4E-B092-1A7BB5642CC7}"/>
    <dgm:cxn modelId="{C5CB139F-61C0-442E-A358-4C9955FFC618}" srcId="{8D9F784E-EC12-493B-8760-B838C57896B6}" destId="{1170CADD-67DF-4C21-917D-5EDC41942950}" srcOrd="0" destOrd="0" parTransId="{5BBBB585-BF52-4C73-8B83-E0FB9A761A64}" sibTransId="{000DB071-5944-42E4-AD1E-6508E870A4C0}"/>
    <dgm:cxn modelId="{0B9E69A1-9639-457F-BDCA-5C9B4EE2C3AD}" type="presOf" srcId="{30BC92A1-3810-4A6B-9928-548223ABD4E4}" destId="{BA284AC1-63E6-4159-B0DD-7E50D9CB724D}" srcOrd="0" destOrd="2" presId="urn:microsoft.com/office/officeart/2018/2/layout/IconLabelDescriptionList"/>
    <dgm:cxn modelId="{5F34C7EC-B3E6-4E19-AB12-48561AEE7443}" srcId="{3E67AF16-55CF-4AB5-98D1-9B21F6D46852}" destId="{EDCDDCCD-638A-4846-A44E-637F03832E69}" srcOrd="0" destOrd="0" parTransId="{1BF686CD-472D-418F-BAC2-DF98584E7200}" sibTransId="{16FE8925-436D-4B69-B3EC-4E37AEA681B8}"/>
    <dgm:cxn modelId="{C4E5C3ED-EEA0-477F-B377-8EED46ACBBAC}" srcId="{3E67AF16-55CF-4AB5-98D1-9B21F6D46852}" destId="{65488D51-396C-48C2-AB80-B603C041C73E}" srcOrd="3" destOrd="0" parTransId="{42AAB94A-1421-4ABE-B52B-E55E1ACB4369}" sibTransId="{36D6AF39-6920-4BE7-9106-BB7F3F911AE3}"/>
    <dgm:cxn modelId="{A25330FF-CD84-4970-93F9-BB4DE7D5A304}" type="presOf" srcId="{24B57A96-49EE-4032-9F8A-5E323CD84670}" destId="{BA284AC1-63E6-4159-B0DD-7E50D9CB724D}" srcOrd="0" destOrd="1" presId="urn:microsoft.com/office/officeart/2018/2/layout/IconLabelDescriptionList"/>
    <dgm:cxn modelId="{BD021208-3492-4518-A926-CCB6139FD6B4}" type="presParOf" srcId="{954E9395-9714-40C7-9B33-7FB3015915A0}" destId="{45129335-7C94-40A8-8560-CCDA02A7BAB7}" srcOrd="0" destOrd="0" presId="urn:microsoft.com/office/officeart/2018/2/layout/IconLabelDescriptionList"/>
    <dgm:cxn modelId="{BA1C4581-BEF2-43F4-B8C0-9EE6F9D21925}" type="presParOf" srcId="{45129335-7C94-40A8-8560-CCDA02A7BAB7}" destId="{1786CC4C-3720-4658-83BC-ADCC02CFD8F2}" srcOrd="0" destOrd="0" presId="urn:microsoft.com/office/officeart/2018/2/layout/IconLabelDescriptionList"/>
    <dgm:cxn modelId="{8C54FBF0-E6C7-4DD4-9379-A02AAE7C35B9}" type="presParOf" srcId="{45129335-7C94-40A8-8560-CCDA02A7BAB7}" destId="{64F13B1F-FA80-452A-A9A8-01AFAC688BFC}" srcOrd="1" destOrd="0" presId="urn:microsoft.com/office/officeart/2018/2/layout/IconLabelDescriptionList"/>
    <dgm:cxn modelId="{DB806A7C-E916-41A7-966A-996C779ADB72}" type="presParOf" srcId="{45129335-7C94-40A8-8560-CCDA02A7BAB7}" destId="{F88EE849-D78B-4B0D-9646-C98AEF12FFF7}" srcOrd="2" destOrd="0" presId="urn:microsoft.com/office/officeart/2018/2/layout/IconLabelDescriptionList"/>
    <dgm:cxn modelId="{AF10BA0D-D215-4AEB-9A97-25E01175772B}" type="presParOf" srcId="{45129335-7C94-40A8-8560-CCDA02A7BAB7}" destId="{D4931AE6-FF85-4322-940A-9378499E3E1E}" srcOrd="3" destOrd="0" presId="urn:microsoft.com/office/officeart/2018/2/layout/IconLabelDescriptionList"/>
    <dgm:cxn modelId="{0E73FAC8-F113-4C4F-BBC2-323AD9D6774F}" type="presParOf" srcId="{45129335-7C94-40A8-8560-CCDA02A7BAB7}" destId="{F29F6174-FA70-40BD-A769-0350363DCF65}" srcOrd="4" destOrd="0" presId="urn:microsoft.com/office/officeart/2018/2/layout/IconLabelDescriptionList"/>
    <dgm:cxn modelId="{38E16F78-3601-4965-A45D-DB8229C27953}" type="presParOf" srcId="{954E9395-9714-40C7-9B33-7FB3015915A0}" destId="{55370B09-619C-4E51-9246-48B0E28CE3A0}" srcOrd="1" destOrd="0" presId="urn:microsoft.com/office/officeart/2018/2/layout/IconLabelDescriptionList"/>
    <dgm:cxn modelId="{D453E12C-5891-4833-BA54-FA206F0A59E1}" type="presParOf" srcId="{954E9395-9714-40C7-9B33-7FB3015915A0}" destId="{254B228F-620F-4A5E-8AA2-55C415362423}" srcOrd="2" destOrd="0" presId="urn:microsoft.com/office/officeart/2018/2/layout/IconLabelDescriptionList"/>
    <dgm:cxn modelId="{B5437FE2-3959-421B-B052-EF952E7990C1}" type="presParOf" srcId="{254B228F-620F-4A5E-8AA2-55C415362423}" destId="{D6F9B19E-8FFD-439A-B613-D7625E384DD6}" srcOrd="0" destOrd="0" presId="urn:microsoft.com/office/officeart/2018/2/layout/IconLabelDescriptionList"/>
    <dgm:cxn modelId="{F97D43F3-5856-4F4B-97C7-4A509EB02548}" type="presParOf" srcId="{254B228F-620F-4A5E-8AA2-55C415362423}" destId="{57CB9BE0-E609-4C4A-AAC0-B10211955667}" srcOrd="1" destOrd="0" presId="urn:microsoft.com/office/officeart/2018/2/layout/IconLabelDescriptionList"/>
    <dgm:cxn modelId="{BE7F6EDE-8456-4CC8-BA3A-565927AC5D85}" type="presParOf" srcId="{254B228F-620F-4A5E-8AA2-55C415362423}" destId="{10743CE3-5A03-4679-8D19-1C5244C6D357}" srcOrd="2" destOrd="0" presId="urn:microsoft.com/office/officeart/2018/2/layout/IconLabelDescriptionList"/>
    <dgm:cxn modelId="{D3B3B053-CD5F-4DBE-9FC2-5F306ADA4065}" type="presParOf" srcId="{254B228F-620F-4A5E-8AA2-55C415362423}" destId="{9EC01A0A-2F94-4BBA-98A1-64D60FF451FE}" srcOrd="3" destOrd="0" presId="urn:microsoft.com/office/officeart/2018/2/layout/IconLabelDescriptionList"/>
    <dgm:cxn modelId="{18710AE2-C1AF-4C97-AD84-31CEE9B8BC26}" type="presParOf" srcId="{254B228F-620F-4A5E-8AA2-55C415362423}" destId="{BA284AC1-63E6-4159-B0DD-7E50D9CB724D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FA71E2-66BA-4886-B105-D62A3C23FBD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97F189C-4315-44E6-8F85-C900E55A5C51}">
      <dgm:prSet/>
      <dgm:spPr/>
      <dgm:t>
        <a:bodyPr/>
        <a:lstStyle/>
        <a:p>
          <a:r>
            <a:rPr lang="en-US"/>
            <a:t>Gather relevant documents and information</a:t>
          </a:r>
        </a:p>
      </dgm:t>
    </dgm:pt>
    <dgm:pt modelId="{B4DEBCCA-5796-4A8C-8F66-122A0CDAF0D9}" type="parTrans" cxnId="{A402F6DD-BFC3-4460-8566-05055C6E3836}">
      <dgm:prSet/>
      <dgm:spPr/>
      <dgm:t>
        <a:bodyPr/>
        <a:lstStyle/>
        <a:p>
          <a:endParaRPr lang="en-US"/>
        </a:p>
      </dgm:t>
    </dgm:pt>
    <dgm:pt modelId="{72121F19-01EE-4794-BC5A-D36C64C4F8A4}" type="sibTrans" cxnId="{A402F6DD-BFC3-4460-8566-05055C6E3836}">
      <dgm:prSet/>
      <dgm:spPr/>
      <dgm:t>
        <a:bodyPr/>
        <a:lstStyle/>
        <a:p>
          <a:endParaRPr lang="en-US"/>
        </a:p>
      </dgm:t>
    </dgm:pt>
    <dgm:pt modelId="{4B2388DF-EAD0-453E-B435-BC873D35A615}">
      <dgm:prSet/>
      <dgm:spPr/>
      <dgm:t>
        <a:bodyPr/>
        <a:lstStyle/>
        <a:p>
          <a:r>
            <a:rPr lang="en-US" dirty="0"/>
            <a:t>Receipts and invoices for deductions</a:t>
          </a:r>
        </a:p>
      </dgm:t>
    </dgm:pt>
    <dgm:pt modelId="{629ED584-67AB-4380-BE44-8A3AB556B85C}" type="parTrans" cxnId="{66729FAF-0A2D-485B-AFB3-8FB1B6018D34}">
      <dgm:prSet/>
      <dgm:spPr/>
      <dgm:t>
        <a:bodyPr/>
        <a:lstStyle/>
        <a:p>
          <a:endParaRPr lang="en-US"/>
        </a:p>
      </dgm:t>
    </dgm:pt>
    <dgm:pt modelId="{EB5D0C40-9645-4994-BF83-FFE0B2CFD9C1}" type="sibTrans" cxnId="{66729FAF-0A2D-485B-AFB3-8FB1B6018D34}">
      <dgm:prSet/>
      <dgm:spPr/>
      <dgm:t>
        <a:bodyPr/>
        <a:lstStyle/>
        <a:p>
          <a:endParaRPr lang="en-US"/>
        </a:p>
      </dgm:t>
    </dgm:pt>
    <dgm:pt modelId="{A0C45DB8-7972-4F48-A0AF-00616C6632C4}">
      <dgm:prSet/>
      <dgm:spPr/>
      <dgm:t>
        <a:bodyPr/>
        <a:lstStyle/>
        <a:p>
          <a:r>
            <a:rPr lang="en-US" dirty="0"/>
            <a:t>Appraisals for items requiring valuation</a:t>
          </a:r>
        </a:p>
      </dgm:t>
    </dgm:pt>
    <dgm:pt modelId="{FDE6248C-6F83-4821-BC7F-4E723402BECA}" type="parTrans" cxnId="{D75017CD-1A56-4BD5-A14D-C6BDB77E6BD5}">
      <dgm:prSet/>
      <dgm:spPr/>
      <dgm:t>
        <a:bodyPr/>
        <a:lstStyle/>
        <a:p>
          <a:endParaRPr lang="en-US"/>
        </a:p>
      </dgm:t>
    </dgm:pt>
    <dgm:pt modelId="{90CEEEFE-FFF4-4691-8E84-7911A942E182}" type="sibTrans" cxnId="{D75017CD-1A56-4BD5-A14D-C6BDB77E6BD5}">
      <dgm:prSet/>
      <dgm:spPr/>
      <dgm:t>
        <a:bodyPr/>
        <a:lstStyle/>
        <a:p>
          <a:endParaRPr lang="en-US"/>
        </a:p>
      </dgm:t>
    </dgm:pt>
    <dgm:pt modelId="{DE26EAD1-6CF1-41F0-8AB9-E7D66D948A71}">
      <dgm:prSet/>
      <dgm:spPr/>
      <dgm:t>
        <a:bodyPr/>
        <a:lstStyle/>
        <a:p>
          <a:r>
            <a:rPr lang="en-US" dirty="0"/>
            <a:t>Bank statements</a:t>
          </a:r>
        </a:p>
      </dgm:t>
    </dgm:pt>
    <dgm:pt modelId="{1C3716E6-161F-4B4D-A011-CEE030BD3092}" type="parTrans" cxnId="{FC6304A7-EA7A-46A3-B73F-B3C9C0FA63E1}">
      <dgm:prSet/>
      <dgm:spPr/>
      <dgm:t>
        <a:bodyPr/>
        <a:lstStyle/>
        <a:p>
          <a:endParaRPr lang="en-US"/>
        </a:p>
      </dgm:t>
    </dgm:pt>
    <dgm:pt modelId="{3837F8CE-CFD9-4719-9D8E-A38B49D9367D}" type="sibTrans" cxnId="{FC6304A7-EA7A-46A3-B73F-B3C9C0FA63E1}">
      <dgm:prSet/>
      <dgm:spPr/>
      <dgm:t>
        <a:bodyPr/>
        <a:lstStyle/>
        <a:p>
          <a:endParaRPr lang="en-US"/>
        </a:p>
      </dgm:t>
    </dgm:pt>
    <dgm:pt modelId="{19D2E0B6-09CC-4243-AFE3-0774E59AD395}">
      <dgm:prSet/>
      <dgm:spPr/>
      <dgm:t>
        <a:bodyPr/>
        <a:lstStyle/>
        <a:p>
          <a:r>
            <a:rPr lang="en-US"/>
            <a:t>Review your return carefully.</a:t>
          </a:r>
        </a:p>
      </dgm:t>
    </dgm:pt>
    <dgm:pt modelId="{79751914-D4BD-434B-AB74-8FD03F7F21E7}" type="parTrans" cxnId="{DC1202CC-E8EB-481A-A12A-D4E57313D496}">
      <dgm:prSet/>
      <dgm:spPr/>
      <dgm:t>
        <a:bodyPr/>
        <a:lstStyle/>
        <a:p>
          <a:endParaRPr lang="en-US"/>
        </a:p>
      </dgm:t>
    </dgm:pt>
    <dgm:pt modelId="{99A55EC6-4E1A-4C67-B3B5-4417916A8286}" type="sibTrans" cxnId="{DC1202CC-E8EB-481A-A12A-D4E57313D496}">
      <dgm:prSet/>
      <dgm:spPr/>
      <dgm:t>
        <a:bodyPr/>
        <a:lstStyle/>
        <a:p>
          <a:endParaRPr lang="en-US"/>
        </a:p>
      </dgm:t>
    </dgm:pt>
    <dgm:pt modelId="{829E89F3-BADC-4518-BB7B-DD3749FBC2EF}">
      <dgm:prSet/>
      <dgm:spPr/>
      <dgm:t>
        <a:bodyPr/>
        <a:lstStyle/>
        <a:p>
          <a:r>
            <a:rPr lang="en-US"/>
            <a:t>Consult and/or retain a tax professional’s representation for the audit – tax attorney, CPA, and/or enrolled agent</a:t>
          </a:r>
        </a:p>
      </dgm:t>
    </dgm:pt>
    <dgm:pt modelId="{00ED3209-3A15-41B0-9B13-7F50BEE9F14C}" type="parTrans" cxnId="{D080E696-EFF4-4C11-B8A5-7632300FC57D}">
      <dgm:prSet/>
      <dgm:spPr/>
      <dgm:t>
        <a:bodyPr/>
        <a:lstStyle/>
        <a:p>
          <a:endParaRPr lang="en-US"/>
        </a:p>
      </dgm:t>
    </dgm:pt>
    <dgm:pt modelId="{E32F2872-0565-4363-AF4E-59506E5476B0}" type="sibTrans" cxnId="{D080E696-EFF4-4C11-B8A5-7632300FC57D}">
      <dgm:prSet/>
      <dgm:spPr/>
      <dgm:t>
        <a:bodyPr/>
        <a:lstStyle/>
        <a:p>
          <a:endParaRPr lang="en-US"/>
        </a:p>
      </dgm:t>
    </dgm:pt>
    <dgm:pt modelId="{C7382275-E574-49B9-BE75-35C6C816A4BD}" type="pres">
      <dgm:prSet presAssocID="{DAFA71E2-66BA-4886-B105-D62A3C23FBDC}" presName="root" presStyleCnt="0">
        <dgm:presLayoutVars>
          <dgm:dir/>
          <dgm:resizeHandles val="exact"/>
        </dgm:presLayoutVars>
      </dgm:prSet>
      <dgm:spPr/>
    </dgm:pt>
    <dgm:pt modelId="{9672A940-4C73-4E79-8E3C-4F1481B65664}" type="pres">
      <dgm:prSet presAssocID="{197F189C-4315-44E6-8F85-C900E55A5C51}" presName="compNode" presStyleCnt="0"/>
      <dgm:spPr/>
    </dgm:pt>
    <dgm:pt modelId="{534610E7-F795-43C4-B07D-49970E1B7D21}" type="pres">
      <dgm:prSet presAssocID="{197F189C-4315-44E6-8F85-C900E55A5C51}" presName="bgRect" presStyleLbl="bgShp" presStyleIdx="0" presStyleCnt="3"/>
      <dgm:spPr/>
    </dgm:pt>
    <dgm:pt modelId="{ADA241D4-7AB5-4C1A-A901-A06F699412BA}" type="pres">
      <dgm:prSet presAssocID="{197F189C-4315-44E6-8F85-C900E55A5C5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BB284BB7-F1E9-460B-A163-125B19AC25F6}" type="pres">
      <dgm:prSet presAssocID="{197F189C-4315-44E6-8F85-C900E55A5C51}" presName="spaceRect" presStyleCnt="0"/>
      <dgm:spPr/>
    </dgm:pt>
    <dgm:pt modelId="{14B629CA-BDED-4BF0-8FD6-D43F22D6FAC5}" type="pres">
      <dgm:prSet presAssocID="{197F189C-4315-44E6-8F85-C900E55A5C51}" presName="parTx" presStyleLbl="revTx" presStyleIdx="0" presStyleCnt="4">
        <dgm:presLayoutVars>
          <dgm:chMax val="0"/>
          <dgm:chPref val="0"/>
        </dgm:presLayoutVars>
      </dgm:prSet>
      <dgm:spPr/>
    </dgm:pt>
    <dgm:pt modelId="{654E1877-F38B-4935-80A9-ABD9E3394AC0}" type="pres">
      <dgm:prSet presAssocID="{197F189C-4315-44E6-8F85-C900E55A5C51}" presName="desTx" presStyleLbl="revTx" presStyleIdx="1" presStyleCnt="4">
        <dgm:presLayoutVars/>
      </dgm:prSet>
      <dgm:spPr/>
    </dgm:pt>
    <dgm:pt modelId="{906BC064-6641-4F30-BCAD-4974596241EA}" type="pres">
      <dgm:prSet presAssocID="{72121F19-01EE-4794-BC5A-D36C64C4F8A4}" presName="sibTrans" presStyleCnt="0"/>
      <dgm:spPr/>
    </dgm:pt>
    <dgm:pt modelId="{9D7B4055-E004-4A48-9AB8-862E19DAE951}" type="pres">
      <dgm:prSet presAssocID="{19D2E0B6-09CC-4243-AFE3-0774E59AD395}" presName="compNode" presStyleCnt="0"/>
      <dgm:spPr/>
    </dgm:pt>
    <dgm:pt modelId="{23EB1020-0BC9-4482-9547-7E601E40D8F9}" type="pres">
      <dgm:prSet presAssocID="{19D2E0B6-09CC-4243-AFE3-0774E59AD395}" presName="bgRect" presStyleLbl="bgShp" presStyleIdx="1" presStyleCnt="3"/>
      <dgm:spPr/>
    </dgm:pt>
    <dgm:pt modelId="{77A36107-1F77-4D23-A340-A92EC4BFB101}" type="pres">
      <dgm:prSet presAssocID="{19D2E0B6-09CC-4243-AFE3-0774E59AD39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sion chart"/>
        </a:ext>
      </dgm:extLst>
    </dgm:pt>
    <dgm:pt modelId="{AF3AB577-7FC7-4866-AB3F-2F5EB32A85A6}" type="pres">
      <dgm:prSet presAssocID="{19D2E0B6-09CC-4243-AFE3-0774E59AD395}" presName="spaceRect" presStyleCnt="0"/>
      <dgm:spPr/>
    </dgm:pt>
    <dgm:pt modelId="{6BC7982E-2473-4D2A-8120-824BA5FEACDB}" type="pres">
      <dgm:prSet presAssocID="{19D2E0B6-09CC-4243-AFE3-0774E59AD395}" presName="parTx" presStyleLbl="revTx" presStyleIdx="2" presStyleCnt="4">
        <dgm:presLayoutVars>
          <dgm:chMax val="0"/>
          <dgm:chPref val="0"/>
        </dgm:presLayoutVars>
      </dgm:prSet>
      <dgm:spPr/>
    </dgm:pt>
    <dgm:pt modelId="{313ACAEE-1A21-4750-883E-E20EC349736F}" type="pres">
      <dgm:prSet presAssocID="{99A55EC6-4E1A-4C67-B3B5-4417916A8286}" presName="sibTrans" presStyleCnt="0"/>
      <dgm:spPr/>
    </dgm:pt>
    <dgm:pt modelId="{67F4E713-F814-4535-A156-8F83C6AE0484}" type="pres">
      <dgm:prSet presAssocID="{829E89F3-BADC-4518-BB7B-DD3749FBC2EF}" presName="compNode" presStyleCnt="0"/>
      <dgm:spPr/>
    </dgm:pt>
    <dgm:pt modelId="{9EA4D438-7B14-460E-8EFE-5F37E6DEFD05}" type="pres">
      <dgm:prSet presAssocID="{829E89F3-BADC-4518-BB7B-DD3749FBC2EF}" presName="bgRect" presStyleLbl="bgShp" presStyleIdx="2" presStyleCnt="3"/>
      <dgm:spPr/>
    </dgm:pt>
    <dgm:pt modelId="{B0F74DB2-0542-4D90-96F8-0929AEDBFF35}" type="pres">
      <dgm:prSet presAssocID="{829E89F3-BADC-4518-BB7B-DD3749FBC2E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53118479-911F-4422-AD9F-58613E83496B}" type="pres">
      <dgm:prSet presAssocID="{829E89F3-BADC-4518-BB7B-DD3749FBC2EF}" presName="spaceRect" presStyleCnt="0"/>
      <dgm:spPr/>
    </dgm:pt>
    <dgm:pt modelId="{1D6DDDC5-412A-44B5-8C28-893C45EF28B9}" type="pres">
      <dgm:prSet presAssocID="{829E89F3-BADC-4518-BB7B-DD3749FBC2E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1135428-1584-476B-BA3C-9F378294DFD6}" type="presOf" srcId="{DAFA71E2-66BA-4886-B105-D62A3C23FBDC}" destId="{C7382275-E574-49B9-BE75-35C6C816A4BD}" srcOrd="0" destOrd="0" presId="urn:microsoft.com/office/officeart/2018/2/layout/IconVerticalSolidList"/>
    <dgm:cxn modelId="{F7D22336-5E09-4771-B925-1A2AADB810B2}" type="presOf" srcId="{19D2E0B6-09CC-4243-AFE3-0774E59AD395}" destId="{6BC7982E-2473-4D2A-8120-824BA5FEACDB}" srcOrd="0" destOrd="0" presId="urn:microsoft.com/office/officeart/2018/2/layout/IconVerticalSolidList"/>
    <dgm:cxn modelId="{D3DC204F-47B5-434C-984E-E81B8900ADB2}" type="presOf" srcId="{197F189C-4315-44E6-8F85-C900E55A5C51}" destId="{14B629CA-BDED-4BF0-8FD6-D43F22D6FAC5}" srcOrd="0" destOrd="0" presId="urn:microsoft.com/office/officeart/2018/2/layout/IconVerticalSolidList"/>
    <dgm:cxn modelId="{00322E7A-D0C8-49CC-96E8-36A002E57DAE}" type="presOf" srcId="{4B2388DF-EAD0-453E-B435-BC873D35A615}" destId="{654E1877-F38B-4935-80A9-ABD9E3394AC0}" srcOrd="0" destOrd="0" presId="urn:microsoft.com/office/officeart/2018/2/layout/IconVerticalSolidList"/>
    <dgm:cxn modelId="{F6449E94-C1B5-40D5-BF9B-4232E2F4E9C1}" type="presOf" srcId="{829E89F3-BADC-4518-BB7B-DD3749FBC2EF}" destId="{1D6DDDC5-412A-44B5-8C28-893C45EF28B9}" srcOrd="0" destOrd="0" presId="urn:microsoft.com/office/officeart/2018/2/layout/IconVerticalSolidList"/>
    <dgm:cxn modelId="{D080E696-EFF4-4C11-B8A5-7632300FC57D}" srcId="{DAFA71E2-66BA-4886-B105-D62A3C23FBDC}" destId="{829E89F3-BADC-4518-BB7B-DD3749FBC2EF}" srcOrd="2" destOrd="0" parTransId="{00ED3209-3A15-41B0-9B13-7F50BEE9F14C}" sibTransId="{E32F2872-0565-4363-AF4E-59506E5476B0}"/>
    <dgm:cxn modelId="{FC6304A7-EA7A-46A3-B73F-B3C9C0FA63E1}" srcId="{197F189C-4315-44E6-8F85-C900E55A5C51}" destId="{DE26EAD1-6CF1-41F0-8AB9-E7D66D948A71}" srcOrd="2" destOrd="0" parTransId="{1C3716E6-161F-4B4D-A011-CEE030BD3092}" sibTransId="{3837F8CE-CFD9-4719-9D8E-A38B49D9367D}"/>
    <dgm:cxn modelId="{66729FAF-0A2D-485B-AFB3-8FB1B6018D34}" srcId="{197F189C-4315-44E6-8F85-C900E55A5C51}" destId="{4B2388DF-EAD0-453E-B435-BC873D35A615}" srcOrd="0" destOrd="0" parTransId="{629ED584-67AB-4380-BE44-8A3AB556B85C}" sibTransId="{EB5D0C40-9645-4994-BF83-FFE0B2CFD9C1}"/>
    <dgm:cxn modelId="{D26EC2BE-C28F-4950-A942-D1DF185AFF43}" type="presOf" srcId="{A0C45DB8-7972-4F48-A0AF-00616C6632C4}" destId="{654E1877-F38B-4935-80A9-ABD9E3394AC0}" srcOrd="0" destOrd="1" presId="urn:microsoft.com/office/officeart/2018/2/layout/IconVerticalSolidList"/>
    <dgm:cxn modelId="{DC1202CC-E8EB-481A-A12A-D4E57313D496}" srcId="{DAFA71E2-66BA-4886-B105-D62A3C23FBDC}" destId="{19D2E0B6-09CC-4243-AFE3-0774E59AD395}" srcOrd="1" destOrd="0" parTransId="{79751914-D4BD-434B-AB74-8FD03F7F21E7}" sibTransId="{99A55EC6-4E1A-4C67-B3B5-4417916A8286}"/>
    <dgm:cxn modelId="{D75017CD-1A56-4BD5-A14D-C6BDB77E6BD5}" srcId="{197F189C-4315-44E6-8F85-C900E55A5C51}" destId="{A0C45DB8-7972-4F48-A0AF-00616C6632C4}" srcOrd="1" destOrd="0" parTransId="{FDE6248C-6F83-4821-BC7F-4E723402BECA}" sibTransId="{90CEEEFE-FFF4-4691-8E84-7911A942E182}"/>
    <dgm:cxn modelId="{1D8E1AD7-B358-455F-B2EE-525AB479858D}" type="presOf" srcId="{DE26EAD1-6CF1-41F0-8AB9-E7D66D948A71}" destId="{654E1877-F38B-4935-80A9-ABD9E3394AC0}" srcOrd="0" destOrd="2" presId="urn:microsoft.com/office/officeart/2018/2/layout/IconVerticalSolidList"/>
    <dgm:cxn modelId="{A402F6DD-BFC3-4460-8566-05055C6E3836}" srcId="{DAFA71E2-66BA-4886-B105-D62A3C23FBDC}" destId="{197F189C-4315-44E6-8F85-C900E55A5C51}" srcOrd="0" destOrd="0" parTransId="{B4DEBCCA-5796-4A8C-8F66-122A0CDAF0D9}" sibTransId="{72121F19-01EE-4794-BC5A-D36C64C4F8A4}"/>
    <dgm:cxn modelId="{49A85417-B0FC-482C-8E2B-48FDEA8376B1}" type="presParOf" srcId="{C7382275-E574-49B9-BE75-35C6C816A4BD}" destId="{9672A940-4C73-4E79-8E3C-4F1481B65664}" srcOrd="0" destOrd="0" presId="urn:microsoft.com/office/officeart/2018/2/layout/IconVerticalSolidList"/>
    <dgm:cxn modelId="{7C9C734B-712C-4A17-86D4-2FA202503C84}" type="presParOf" srcId="{9672A940-4C73-4E79-8E3C-4F1481B65664}" destId="{534610E7-F795-43C4-B07D-49970E1B7D21}" srcOrd="0" destOrd="0" presId="urn:microsoft.com/office/officeart/2018/2/layout/IconVerticalSolidList"/>
    <dgm:cxn modelId="{631B609F-1059-4635-BD73-AF46852A74AE}" type="presParOf" srcId="{9672A940-4C73-4E79-8E3C-4F1481B65664}" destId="{ADA241D4-7AB5-4C1A-A901-A06F699412BA}" srcOrd="1" destOrd="0" presId="urn:microsoft.com/office/officeart/2018/2/layout/IconVerticalSolidList"/>
    <dgm:cxn modelId="{A73C600D-B8C9-410F-9C69-A37CC4727C79}" type="presParOf" srcId="{9672A940-4C73-4E79-8E3C-4F1481B65664}" destId="{BB284BB7-F1E9-460B-A163-125B19AC25F6}" srcOrd="2" destOrd="0" presId="urn:microsoft.com/office/officeart/2018/2/layout/IconVerticalSolidList"/>
    <dgm:cxn modelId="{83DDDFA4-F5DD-497F-827C-F9A37DBB677B}" type="presParOf" srcId="{9672A940-4C73-4E79-8E3C-4F1481B65664}" destId="{14B629CA-BDED-4BF0-8FD6-D43F22D6FAC5}" srcOrd="3" destOrd="0" presId="urn:microsoft.com/office/officeart/2018/2/layout/IconVerticalSolidList"/>
    <dgm:cxn modelId="{9298C222-3617-4229-B572-FD4AD9F7EC11}" type="presParOf" srcId="{9672A940-4C73-4E79-8E3C-4F1481B65664}" destId="{654E1877-F38B-4935-80A9-ABD9E3394AC0}" srcOrd="4" destOrd="0" presId="urn:microsoft.com/office/officeart/2018/2/layout/IconVerticalSolidList"/>
    <dgm:cxn modelId="{C66CEC79-EA6D-4C75-ADC4-A487C81E89F0}" type="presParOf" srcId="{C7382275-E574-49B9-BE75-35C6C816A4BD}" destId="{906BC064-6641-4F30-BCAD-4974596241EA}" srcOrd="1" destOrd="0" presId="urn:microsoft.com/office/officeart/2018/2/layout/IconVerticalSolidList"/>
    <dgm:cxn modelId="{B16D7570-390B-44CC-BFB1-FD5E3C2279F9}" type="presParOf" srcId="{C7382275-E574-49B9-BE75-35C6C816A4BD}" destId="{9D7B4055-E004-4A48-9AB8-862E19DAE951}" srcOrd="2" destOrd="0" presId="urn:microsoft.com/office/officeart/2018/2/layout/IconVerticalSolidList"/>
    <dgm:cxn modelId="{BF767ACB-7C0E-42C1-B6A2-B724143975A7}" type="presParOf" srcId="{9D7B4055-E004-4A48-9AB8-862E19DAE951}" destId="{23EB1020-0BC9-4482-9547-7E601E40D8F9}" srcOrd="0" destOrd="0" presId="urn:microsoft.com/office/officeart/2018/2/layout/IconVerticalSolidList"/>
    <dgm:cxn modelId="{1043BFF3-2912-4F21-8AED-0C49A923CF7E}" type="presParOf" srcId="{9D7B4055-E004-4A48-9AB8-862E19DAE951}" destId="{77A36107-1F77-4D23-A340-A92EC4BFB101}" srcOrd="1" destOrd="0" presId="urn:microsoft.com/office/officeart/2018/2/layout/IconVerticalSolidList"/>
    <dgm:cxn modelId="{02524C83-8E35-4FDD-A1AE-C0070415BD68}" type="presParOf" srcId="{9D7B4055-E004-4A48-9AB8-862E19DAE951}" destId="{AF3AB577-7FC7-4866-AB3F-2F5EB32A85A6}" srcOrd="2" destOrd="0" presId="urn:microsoft.com/office/officeart/2018/2/layout/IconVerticalSolidList"/>
    <dgm:cxn modelId="{00C45698-6B98-48A7-AA3C-97DE04686FF9}" type="presParOf" srcId="{9D7B4055-E004-4A48-9AB8-862E19DAE951}" destId="{6BC7982E-2473-4D2A-8120-824BA5FEACDB}" srcOrd="3" destOrd="0" presId="urn:microsoft.com/office/officeart/2018/2/layout/IconVerticalSolidList"/>
    <dgm:cxn modelId="{2E373CE3-842A-41BE-9361-CEE69867F598}" type="presParOf" srcId="{C7382275-E574-49B9-BE75-35C6C816A4BD}" destId="{313ACAEE-1A21-4750-883E-E20EC349736F}" srcOrd="3" destOrd="0" presId="urn:microsoft.com/office/officeart/2018/2/layout/IconVerticalSolidList"/>
    <dgm:cxn modelId="{A366F1EF-CC0E-4095-8D84-6DD4C5DCEBA3}" type="presParOf" srcId="{C7382275-E574-49B9-BE75-35C6C816A4BD}" destId="{67F4E713-F814-4535-A156-8F83C6AE0484}" srcOrd="4" destOrd="0" presId="urn:microsoft.com/office/officeart/2018/2/layout/IconVerticalSolidList"/>
    <dgm:cxn modelId="{30B20F8F-E1FA-4CCE-9EE6-9BAE8ACA983F}" type="presParOf" srcId="{67F4E713-F814-4535-A156-8F83C6AE0484}" destId="{9EA4D438-7B14-460E-8EFE-5F37E6DEFD05}" srcOrd="0" destOrd="0" presId="urn:microsoft.com/office/officeart/2018/2/layout/IconVerticalSolidList"/>
    <dgm:cxn modelId="{D8DC50F6-EA02-4966-810E-613C44BF52A7}" type="presParOf" srcId="{67F4E713-F814-4535-A156-8F83C6AE0484}" destId="{B0F74DB2-0542-4D90-96F8-0929AEDBFF35}" srcOrd="1" destOrd="0" presId="urn:microsoft.com/office/officeart/2018/2/layout/IconVerticalSolidList"/>
    <dgm:cxn modelId="{C5AA2F89-AC86-48F1-B185-DBCD63659DF9}" type="presParOf" srcId="{67F4E713-F814-4535-A156-8F83C6AE0484}" destId="{53118479-911F-4422-AD9F-58613E83496B}" srcOrd="2" destOrd="0" presId="urn:microsoft.com/office/officeart/2018/2/layout/IconVerticalSolidList"/>
    <dgm:cxn modelId="{3078BA77-D36F-47D1-8A94-2E116FEAF376}" type="presParOf" srcId="{67F4E713-F814-4535-A156-8F83C6AE0484}" destId="{1D6DDDC5-412A-44B5-8C28-893C45EF28B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8A7A0-340F-4C2F-967D-9CA5C8976062}">
      <dsp:nvSpPr>
        <dsp:cNvPr id="0" name=""/>
        <dsp:cNvSpPr/>
      </dsp:nvSpPr>
      <dsp:spPr>
        <a:xfrm>
          <a:off x="1639174" y="982"/>
          <a:ext cx="6556696" cy="100725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218" tIns="255843" rIns="127218" bIns="255843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Communication conducted by mail; IRS requests documents; live person not directly involved – generally no meetings or phone calls</a:t>
          </a:r>
          <a:endParaRPr lang="en-US" sz="1100" kern="1200"/>
        </a:p>
      </dsp:txBody>
      <dsp:txXfrm>
        <a:off x="1639174" y="982"/>
        <a:ext cx="6556696" cy="1007255"/>
      </dsp:txXfrm>
    </dsp:sp>
    <dsp:sp modelId="{65947D62-EF66-4025-8E8C-99BCC0D8AA13}">
      <dsp:nvSpPr>
        <dsp:cNvPr id="0" name=""/>
        <dsp:cNvSpPr/>
      </dsp:nvSpPr>
      <dsp:spPr>
        <a:xfrm>
          <a:off x="0" y="982"/>
          <a:ext cx="1639174" cy="10072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740" tIns="99495" rIns="86740" bIns="9949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/>
            <a:t>Correspondence Audit </a:t>
          </a:r>
          <a:endParaRPr lang="en-US" sz="1400" kern="1200"/>
        </a:p>
      </dsp:txBody>
      <dsp:txXfrm>
        <a:off x="0" y="982"/>
        <a:ext cx="1639174" cy="1007255"/>
      </dsp:txXfrm>
    </dsp:sp>
    <dsp:sp modelId="{FAC051B5-B0BB-45C6-B99D-EB1049880D28}">
      <dsp:nvSpPr>
        <dsp:cNvPr id="0" name=""/>
        <dsp:cNvSpPr/>
      </dsp:nvSpPr>
      <dsp:spPr>
        <a:xfrm>
          <a:off x="1639174" y="1068674"/>
          <a:ext cx="6556696" cy="100725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218" tIns="255843" rIns="127218" bIns="255843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Conducted at an IRS office; in-person meeting (or phone call or virtual)</a:t>
          </a:r>
          <a:endParaRPr lang="en-US" sz="1100" kern="1200"/>
        </a:p>
      </dsp:txBody>
      <dsp:txXfrm>
        <a:off x="1639174" y="1068674"/>
        <a:ext cx="6556696" cy="1007255"/>
      </dsp:txXfrm>
    </dsp:sp>
    <dsp:sp modelId="{ED3C0279-900F-421A-8981-2953CDEC1BDE}">
      <dsp:nvSpPr>
        <dsp:cNvPr id="0" name=""/>
        <dsp:cNvSpPr/>
      </dsp:nvSpPr>
      <dsp:spPr>
        <a:xfrm>
          <a:off x="0" y="1068674"/>
          <a:ext cx="1639174" cy="100725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740" tIns="99495" rIns="86740" bIns="9949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/>
            <a:t>Office Audit</a:t>
          </a:r>
          <a:endParaRPr lang="en-US" sz="1400" kern="1200"/>
        </a:p>
      </dsp:txBody>
      <dsp:txXfrm>
        <a:off x="0" y="1068674"/>
        <a:ext cx="1639174" cy="1007255"/>
      </dsp:txXfrm>
    </dsp:sp>
    <dsp:sp modelId="{3C90EEDC-C84E-4F7A-AFC1-261E68D2F3BC}">
      <dsp:nvSpPr>
        <dsp:cNvPr id="0" name=""/>
        <dsp:cNvSpPr/>
      </dsp:nvSpPr>
      <dsp:spPr>
        <a:xfrm>
          <a:off x="1639174" y="2136365"/>
          <a:ext cx="6556696" cy="100725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218" tIns="255843" rIns="127218" bIns="255843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At the taxpayer’s home, business, or representative’s office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Most comprehensive – </a:t>
          </a:r>
          <a:endParaRPr lang="en-US" sz="1100" kern="120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/>
            <a:t>Usually involves multiple meetings and information and document requests and responses</a:t>
          </a:r>
          <a:endParaRPr lang="en-US" sz="1100" kern="1200"/>
        </a:p>
      </dsp:txBody>
      <dsp:txXfrm>
        <a:off x="1639174" y="2136365"/>
        <a:ext cx="6556696" cy="1007255"/>
      </dsp:txXfrm>
    </dsp:sp>
    <dsp:sp modelId="{9D6759D9-519C-47B4-8508-B401DB6606F4}">
      <dsp:nvSpPr>
        <dsp:cNvPr id="0" name=""/>
        <dsp:cNvSpPr/>
      </dsp:nvSpPr>
      <dsp:spPr>
        <a:xfrm>
          <a:off x="0" y="2136365"/>
          <a:ext cx="1639174" cy="100725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740" tIns="99495" rIns="86740" bIns="99495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/>
            <a:t>Field Audit</a:t>
          </a:r>
          <a:endParaRPr lang="en-US" sz="1400" kern="1200"/>
        </a:p>
      </dsp:txBody>
      <dsp:txXfrm>
        <a:off x="0" y="2136365"/>
        <a:ext cx="1639174" cy="10072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86CC4C-3720-4658-83BC-ADCC02CFD8F2}">
      <dsp:nvSpPr>
        <dsp:cNvPr id="0" name=""/>
        <dsp:cNvSpPr/>
      </dsp:nvSpPr>
      <dsp:spPr>
        <a:xfrm>
          <a:off x="8947" y="251533"/>
          <a:ext cx="1315996" cy="11065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EE849-D78B-4B0D-9646-C98AEF12FFF7}">
      <dsp:nvSpPr>
        <dsp:cNvPr id="0" name=""/>
        <dsp:cNvSpPr/>
      </dsp:nvSpPr>
      <dsp:spPr>
        <a:xfrm>
          <a:off x="8947" y="1471666"/>
          <a:ext cx="3759989" cy="474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0" i="0" kern="1200"/>
            <a:t>IRS sends an official letter in the mail </a:t>
          </a:r>
          <a:endParaRPr lang="en-US" sz="1800" kern="1200"/>
        </a:p>
      </dsp:txBody>
      <dsp:txXfrm>
        <a:off x="8947" y="1471666"/>
        <a:ext cx="3759989" cy="474234"/>
      </dsp:txXfrm>
    </dsp:sp>
    <dsp:sp modelId="{F29F6174-FA70-40BD-A769-0350363DCF65}">
      <dsp:nvSpPr>
        <dsp:cNvPr id="0" name=""/>
        <dsp:cNvSpPr/>
      </dsp:nvSpPr>
      <dsp:spPr>
        <a:xfrm>
          <a:off x="8947" y="1998731"/>
          <a:ext cx="3759989" cy="8943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/>
            <a:t>Never by phone or email – if you receive such a communication not by postal mail – it’s probably a phishing scam – do not respond – or at least engage a tax professional to determine if it is authentic</a:t>
          </a:r>
          <a:endParaRPr lang="en-US" sz="1300" kern="1200" dirty="0"/>
        </a:p>
      </dsp:txBody>
      <dsp:txXfrm>
        <a:off x="8947" y="1998731"/>
        <a:ext cx="3759989" cy="894339"/>
      </dsp:txXfrm>
    </dsp:sp>
    <dsp:sp modelId="{D6F9B19E-8FFD-439A-B613-D7625E384DD6}">
      <dsp:nvSpPr>
        <dsp:cNvPr id="0" name=""/>
        <dsp:cNvSpPr/>
      </dsp:nvSpPr>
      <dsp:spPr>
        <a:xfrm>
          <a:off x="4426934" y="251533"/>
          <a:ext cx="1315996" cy="11065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743CE3-5A03-4679-8D19-1C5244C6D357}">
      <dsp:nvSpPr>
        <dsp:cNvPr id="0" name=""/>
        <dsp:cNvSpPr/>
      </dsp:nvSpPr>
      <dsp:spPr>
        <a:xfrm>
          <a:off x="4426934" y="1471666"/>
          <a:ext cx="3759989" cy="474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0" i="0" kern="1200"/>
            <a:t>Letter will include:</a:t>
          </a:r>
          <a:endParaRPr lang="en-US" sz="1800" kern="1200"/>
        </a:p>
      </dsp:txBody>
      <dsp:txXfrm>
        <a:off x="4426934" y="1471666"/>
        <a:ext cx="3759989" cy="474234"/>
      </dsp:txXfrm>
    </dsp:sp>
    <dsp:sp modelId="{BA284AC1-63E6-4159-B0DD-7E50D9CB724D}">
      <dsp:nvSpPr>
        <dsp:cNvPr id="0" name=""/>
        <dsp:cNvSpPr/>
      </dsp:nvSpPr>
      <dsp:spPr>
        <a:xfrm>
          <a:off x="4426934" y="1998731"/>
          <a:ext cx="3759989" cy="8943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Year(s) under audit</a:t>
          </a:r>
          <a:endParaRPr lang="en-US" sz="1300" kern="1200"/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Often identifies specific issues that will be audited</a:t>
          </a:r>
          <a:endParaRPr lang="en-US" sz="1300" kern="1200"/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Will usually request a telephonic response and possible set a scheduled meeting</a:t>
          </a:r>
          <a:endParaRPr lang="en-US" sz="1300" kern="1200"/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May include some preliminary information and document requests</a:t>
          </a:r>
          <a:endParaRPr lang="en-US" sz="1300" kern="1200"/>
        </a:p>
      </dsp:txBody>
      <dsp:txXfrm>
        <a:off x="4426934" y="1998731"/>
        <a:ext cx="3759989" cy="8943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610E7-F795-43C4-B07D-49970E1B7D21}">
      <dsp:nvSpPr>
        <dsp:cNvPr id="0" name=""/>
        <dsp:cNvSpPr/>
      </dsp:nvSpPr>
      <dsp:spPr>
        <a:xfrm>
          <a:off x="0" y="2690"/>
          <a:ext cx="4915393" cy="12582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A241D4-7AB5-4C1A-A901-A06F699412BA}">
      <dsp:nvSpPr>
        <dsp:cNvPr id="0" name=""/>
        <dsp:cNvSpPr/>
      </dsp:nvSpPr>
      <dsp:spPr>
        <a:xfrm>
          <a:off x="380607" y="285787"/>
          <a:ext cx="692013" cy="6920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629CA-BDED-4BF0-8FD6-D43F22D6FAC5}">
      <dsp:nvSpPr>
        <dsp:cNvPr id="0" name=""/>
        <dsp:cNvSpPr/>
      </dsp:nvSpPr>
      <dsp:spPr>
        <a:xfrm>
          <a:off x="1453229" y="2690"/>
          <a:ext cx="2211926" cy="1258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160" tIns="133160" rIns="133160" bIns="1331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Gather relevant documents and information</a:t>
          </a:r>
        </a:p>
      </dsp:txBody>
      <dsp:txXfrm>
        <a:off x="1453229" y="2690"/>
        <a:ext cx="2211926" cy="1258207"/>
      </dsp:txXfrm>
    </dsp:sp>
    <dsp:sp modelId="{654E1877-F38B-4935-80A9-ABD9E3394AC0}">
      <dsp:nvSpPr>
        <dsp:cNvPr id="0" name=""/>
        <dsp:cNvSpPr/>
      </dsp:nvSpPr>
      <dsp:spPr>
        <a:xfrm>
          <a:off x="3665156" y="2690"/>
          <a:ext cx="1248816" cy="1258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160" tIns="133160" rIns="133160" bIns="13316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Receipts and invoices for deductions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Appraisals for items requiring valuation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Bank statements</a:t>
          </a:r>
        </a:p>
      </dsp:txBody>
      <dsp:txXfrm>
        <a:off x="3665156" y="2690"/>
        <a:ext cx="1248816" cy="1258207"/>
      </dsp:txXfrm>
    </dsp:sp>
    <dsp:sp modelId="{23EB1020-0BC9-4482-9547-7E601E40D8F9}">
      <dsp:nvSpPr>
        <dsp:cNvPr id="0" name=""/>
        <dsp:cNvSpPr/>
      </dsp:nvSpPr>
      <dsp:spPr>
        <a:xfrm>
          <a:off x="0" y="1575449"/>
          <a:ext cx="4915393" cy="12582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A36107-1F77-4D23-A340-A92EC4BFB101}">
      <dsp:nvSpPr>
        <dsp:cNvPr id="0" name=""/>
        <dsp:cNvSpPr/>
      </dsp:nvSpPr>
      <dsp:spPr>
        <a:xfrm>
          <a:off x="380607" y="1858546"/>
          <a:ext cx="692013" cy="6920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7982E-2473-4D2A-8120-824BA5FEACDB}">
      <dsp:nvSpPr>
        <dsp:cNvPr id="0" name=""/>
        <dsp:cNvSpPr/>
      </dsp:nvSpPr>
      <dsp:spPr>
        <a:xfrm>
          <a:off x="1453229" y="1575449"/>
          <a:ext cx="3460743" cy="1258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160" tIns="133160" rIns="133160" bIns="1331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Review your return carefully.</a:t>
          </a:r>
        </a:p>
      </dsp:txBody>
      <dsp:txXfrm>
        <a:off x="1453229" y="1575449"/>
        <a:ext cx="3460743" cy="1258207"/>
      </dsp:txXfrm>
    </dsp:sp>
    <dsp:sp modelId="{9EA4D438-7B14-460E-8EFE-5F37E6DEFD05}">
      <dsp:nvSpPr>
        <dsp:cNvPr id="0" name=""/>
        <dsp:cNvSpPr/>
      </dsp:nvSpPr>
      <dsp:spPr>
        <a:xfrm>
          <a:off x="0" y="3148208"/>
          <a:ext cx="4915393" cy="125820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F74DB2-0542-4D90-96F8-0929AEDBFF35}">
      <dsp:nvSpPr>
        <dsp:cNvPr id="0" name=""/>
        <dsp:cNvSpPr/>
      </dsp:nvSpPr>
      <dsp:spPr>
        <a:xfrm>
          <a:off x="380607" y="3431304"/>
          <a:ext cx="692013" cy="6920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6DDDC5-412A-44B5-8C28-893C45EF28B9}">
      <dsp:nvSpPr>
        <dsp:cNvPr id="0" name=""/>
        <dsp:cNvSpPr/>
      </dsp:nvSpPr>
      <dsp:spPr>
        <a:xfrm>
          <a:off x="1453229" y="3148208"/>
          <a:ext cx="3460743" cy="1258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160" tIns="133160" rIns="133160" bIns="1331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Consult and/or retain a tax professional’s representation for the audit – tax attorney, CPA, and/or enrolled agent</a:t>
          </a:r>
        </a:p>
      </dsp:txBody>
      <dsp:txXfrm>
        <a:off x="1453229" y="3148208"/>
        <a:ext cx="3460743" cy="12582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F624B-65CE-FA4D-A208-ED4E453B38C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092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896ea37ad6_2_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3896ea37ad6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896ea37ad6_2_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3896ea37ad6_2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896ea37ad6_2_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3896ea37ad6_2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896ea37ad6_2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3896ea37ad6_2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896ea37ad6_2_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3896ea37ad6_2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896ea37ad6_2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g3896ea37ad6_2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896ea37ad6_2_1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g3896ea37ad6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896ea37ad6_2_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3896ea37ad6_2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896ea37ad6_2_1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g3896ea37ad6_2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896ea37ad6_2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3896ea37ad6_2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8a08d747bd_4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38a08d747bd_4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896ea37ad6_2_2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9" name="Google Shape;379;g3896ea37ad6_2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8ae185d99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8ae185d99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8a08d747bd_4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38a08d747bd_4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8ae185d99b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8ae185d99b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896ea37ad6_2_2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g3896ea37ad6_2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8a08d747bd_4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g38a08d747bd_4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8ae185d99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8ae185d99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8a08d747bd_4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g38a08d747bd_4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896ea37ad6_2_2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g3896ea37ad6_2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896ea37ad6_2_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g3896ea37ad6_2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896ea37ad6_2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3896ea37ad6_2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896ea37ad6_2_2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g3896ea37ad6_2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8a08d747bd_4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g38a08d747bd_4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8a08d747bd_4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g38a08d747bd_4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8a08d747bd_4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g38a08d747bd_4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8a08d747bd_4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g38a08d747bd_4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896ea37ad6_2_3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g3896ea37ad6_2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8ae185d99b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8ae185d99b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896ea37ad6_2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g3896ea37ad6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8a08d747bd_4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38a08d747bd_4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8ae185d99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8ae185d99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896ea37ad6_2_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3896ea37ad6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8ae185d99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8ae185d99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896ea37ad6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g3896ea37ad6_2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3896ea37ad6_2_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8"/>
          <p:cNvSpPr txBox="1">
            <a:spLocks noGrp="1"/>
          </p:cNvSpPr>
          <p:nvPr>
            <p:ph type="title"/>
          </p:nvPr>
        </p:nvSpPr>
        <p:spPr>
          <a:xfrm>
            <a:off x="628653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8"/>
          <p:cNvSpPr txBox="1">
            <a:spLocks noGrp="1"/>
          </p:cNvSpPr>
          <p:nvPr>
            <p:ph type="body" idx="1"/>
          </p:nvPr>
        </p:nvSpPr>
        <p:spPr>
          <a:xfrm>
            <a:off x="628653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38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8"/>
          <p:cNvSpPr txBox="1">
            <a:spLocks noGrp="1"/>
          </p:cNvSpPr>
          <p:nvPr>
            <p:ph type="ftr" idx="11"/>
          </p:nvPr>
        </p:nvSpPr>
        <p:spPr>
          <a:xfrm>
            <a:off x="3028953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8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400"/>
              <a:buNone/>
              <a:defRPr sz="14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  <a:defRPr sz="33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>
            <a:spLocks noGrp="1"/>
          </p:cNvSpPr>
          <p:nvPr>
            <p:ph type="title"/>
          </p:nvPr>
        </p:nvSpPr>
        <p:spPr>
          <a:xfrm>
            <a:off x="628653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Play"/>
              <a:buNone/>
              <a:defRPr sz="33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02" name="Google Shape;202;p37"/>
          <p:cNvSpPr txBox="1">
            <a:spLocks noGrp="1"/>
          </p:cNvSpPr>
          <p:nvPr>
            <p:ph type="body" idx="1"/>
          </p:nvPr>
        </p:nvSpPr>
        <p:spPr>
          <a:xfrm>
            <a:off x="628653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" name="Google Shape;203;p37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p37"/>
          <p:cNvSpPr txBox="1">
            <a:spLocks noGrp="1"/>
          </p:cNvSpPr>
          <p:nvPr>
            <p:ph type="ftr" idx="11"/>
          </p:nvPr>
        </p:nvSpPr>
        <p:spPr>
          <a:xfrm>
            <a:off x="3028953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Google Shape;205;p37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weiss@hsdtaxlaw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D621C-3F5F-9CC0-9244-060B198E6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2379" y="41148"/>
            <a:ext cx="6447011" cy="1920240"/>
          </a:xfrm>
        </p:spPr>
        <p:txBody>
          <a:bodyPr>
            <a:normAutofit fontScale="90000"/>
          </a:bodyPr>
          <a:lstStyle/>
          <a:p>
            <a:r>
              <a:rPr lang="en-US" dirty="0"/>
              <a:t>  </a:t>
            </a:r>
            <a:r>
              <a:rPr lang="en-US" dirty="0">
                <a:latin typeface="Bookman Old Style"/>
              </a:rPr>
              <a:t>Everything You Always Wanted to Know About Tax Controversy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0C7431-2726-0FB4-F2BF-FD523EC15996}"/>
              </a:ext>
            </a:extLst>
          </p:cNvPr>
          <p:cNvSpPr txBox="1"/>
          <p:nvPr/>
        </p:nvSpPr>
        <p:spPr>
          <a:xfrm>
            <a:off x="6032919" y="3830267"/>
            <a:ext cx="2956809" cy="103874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r"/>
            <a:endParaRPr lang="en-US" sz="1050" dirty="0">
              <a:latin typeface="Bookman Old Style"/>
            </a:endParaRPr>
          </a:p>
          <a:p>
            <a:pPr algn="r"/>
            <a:r>
              <a:rPr lang="en-US" sz="1050" dirty="0">
                <a:latin typeface="Bookman Old Style"/>
              </a:rPr>
              <a:t>SHANNON L. POST</a:t>
            </a:r>
            <a:endParaRPr lang="en-US" sz="1050" dirty="0"/>
          </a:p>
          <a:p>
            <a:pPr algn="r"/>
            <a:r>
              <a:rPr lang="en-US" sz="1050" dirty="0">
                <a:latin typeface="Bookman Old Style"/>
                <a:ea typeface="Calibri" panose="020F0502020204030204" pitchFamily="34" charset="0"/>
              </a:rPr>
              <a:t>Director</a:t>
            </a:r>
          </a:p>
          <a:p>
            <a:pPr algn="r"/>
            <a:r>
              <a:rPr lang="en-US" sz="1050" dirty="0">
                <a:latin typeface="Bookman Old Style"/>
                <a:ea typeface="Calibri" panose="020F0502020204030204" pitchFamily="34" charset="0"/>
              </a:rPr>
              <a:t>Gordon, </a:t>
            </a:r>
            <a:r>
              <a:rPr lang="en-US" sz="1050" dirty="0" err="1">
                <a:latin typeface="Bookman Old Style"/>
                <a:ea typeface="Calibri" panose="020F0502020204030204" pitchFamily="34" charset="0"/>
              </a:rPr>
              <a:t>Fournaris</a:t>
            </a:r>
            <a:r>
              <a:rPr lang="en-US" sz="1050" dirty="0">
                <a:latin typeface="Bookman Old Style"/>
                <a:ea typeface="Calibri" panose="020F0502020204030204" pitchFamily="34" charset="0"/>
              </a:rPr>
              <a:t> &amp; Mammarella, P.A.</a:t>
            </a:r>
            <a:endParaRPr lang="en-US" sz="1050" dirty="0">
              <a:latin typeface="Bookman Old Style"/>
              <a:ea typeface="Calibri" panose="020F0502020204030204" pitchFamily="34" charset="0"/>
              <a:cs typeface="Calibri Light"/>
            </a:endParaRPr>
          </a:p>
          <a:p>
            <a:pPr algn="r"/>
            <a:r>
              <a:rPr lang="en-US" sz="1050" dirty="0">
                <a:latin typeface="Bookman Old Style"/>
              </a:rPr>
              <a:t>spost@gfmlaw.com</a:t>
            </a:r>
            <a:endParaRPr lang="en-US" sz="1050" dirty="0">
              <a:latin typeface="Bookman Old Style"/>
              <a:cs typeface="Calibri Light"/>
            </a:endParaRPr>
          </a:p>
          <a:p>
            <a:pPr algn="r"/>
            <a:r>
              <a:rPr lang="en-US" sz="1050" dirty="0">
                <a:latin typeface="Bookman Old Style"/>
              </a:rPr>
              <a:t>(302) 652-2900</a:t>
            </a:r>
            <a:endParaRPr lang="en-US" sz="1050" dirty="0">
              <a:latin typeface="Bookman Old Style"/>
              <a:cs typeface="Calibri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C587A9-A912-DEA4-A1DC-4579925C1854}"/>
              </a:ext>
            </a:extLst>
          </p:cNvPr>
          <p:cNvSpPr txBox="1"/>
          <p:nvPr/>
        </p:nvSpPr>
        <p:spPr>
          <a:xfrm>
            <a:off x="239843" y="3830267"/>
            <a:ext cx="3296865" cy="103874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endParaRPr lang="en-US" sz="1050" dirty="0">
              <a:latin typeface="Bookman Old Style"/>
            </a:endParaRPr>
          </a:p>
          <a:p>
            <a:r>
              <a:rPr lang="en-US" sz="1050" dirty="0">
                <a:latin typeface="Bookman Old Style"/>
              </a:rPr>
              <a:t>MICHELE F.L. WEISS</a:t>
            </a:r>
            <a:endParaRPr lang="en-US" sz="1050" dirty="0"/>
          </a:p>
          <a:p>
            <a:r>
              <a:rPr lang="en-US" sz="1050" dirty="0">
                <a:latin typeface="Bookman Old Style"/>
              </a:rPr>
              <a:t>Principal &amp; Tax Attorney</a:t>
            </a:r>
            <a:endParaRPr lang="en-US" sz="1050">
              <a:latin typeface="Bookman Old Style"/>
              <a:cs typeface="Calibri Light"/>
            </a:endParaRPr>
          </a:p>
          <a:p>
            <a:r>
              <a:rPr lang="en-US" sz="1050" dirty="0">
                <a:latin typeface="Bookman Old Style"/>
              </a:rPr>
              <a:t>Holtz, Slavett &amp; Drabkin, APLC</a:t>
            </a:r>
            <a:endParaRPr lang="en-US" sz="1050">
              <a:latin typeface="Bookman Old Style"/>
              <a:cs typeface="Calibri Light"/>
            </a:endParaRPr>
          </a:p>
          <a:p>
            <a:r>
              <a:rPr lang="en-US" sz="1050" dirty="0">
                <a:latin typeface="Bookman Old Style"/>
                <a:hlinkClick r:id="rId3"/>
              </a:rPr>
              <a:t>mweiss@hsdtaxlaw.com</a:t>
            </a:r>
            <a:endParaRPr lang="en-US" sz="1050">
              <a:latin typeface="Bookman Old Style"/>
              <a:cs typeface="Calibri Light"/>
            </a:endParaRPr>
          </a:p>
          <a:p>
            <a:r>
              <a:rPr lang="en-US" sz="1050" dirty="0">
                <a:latin typeface="Bookman Old Style"/>
              </a:rPr>
              <a:t>(310) 550-6200</a:t>
            </a:r>
            <a:endParaRPr lang="en-US" sz="1050">
              <a:latin typeface="Bookman Old Style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F40C61-6CC2-DBB8-4FA6-74115EB1E091}"/>
              </a:ext>
            </a:extLst>
          </p:cNvPr>
          <p:cNvSpPr txBox="1"/>
          <p:nvPr/>
        </p:nvSpPr>
        <p:spPr>
          <a:xfrm>
            <a:off x="3267599" y="2306773"/>
            <a:ext cx="3034429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050" dirty="0">
              <a:cs typeface="Calibri"/>
            </a:endParaRPr>
          </a:p>
          <a:p>
            <a:endParaRPr lang="en-US" sz="1050" dirty="0">
              <a:cs typeface="Calibri"/>
            </a:endParaRPr>
          </a:p>
          <a:p>
            <a:endParaRPr lang="en-US" sz="1050" dirty="0">
              <a:cs typeface="Calibri"/>
            </a:endParaRPr>
          </a:p>
          <a:p>
            <a:r>
              <a:rPr lang="en-US" sz="1050" dirty="0">
                <a:cs typeface="Calibri"/>
              </a:rPr>
              <a:t>  </a:t>
            </a:r>
          </a:p>
          <a:p>
            <a:endParaRPr lang="en-US" sz="1050" dirty="0">
              <a:cs typeface="Calibri"/>
            </a:endParaRPr>
          </a:p>
          <a:p>
            <a:r>
              <a:rPr lang="en-US" sz="1050" dirty="0">
                <a:cs typeface="Calibri"/>
              </a:rPr>
              <a:t> </a:t>
            </a:r>
            <a:r>
              <a:rPr lang="en-US" sz="1050" dirty="0">
                <a:latin typeface="Bookman Old Style"/>
                <a:cs typeface="Calibri"/>
              </a:rPr>
              <a:t>    </a:t>
            </a:r>
          </a:p>
          <a:p>
            <a:r>
              <a:rPr lang="en-US" sz="1050" dirty="0">
                <a:latin typeface="Bookman Old Style"/>
                <a:cs typeface="Calibri"/>
              </a:rPr>
              <a:t>  2025 Delaware Trust Conference</a:t>
            </a:r>
          </a:p>
          <a:p>
            <a:r>
              <a:rPr lang="en-US" sz="1050" dirty="0">
                <a:latin typeface="Bookman Old Style"/>
                <a:cs typeface="Calibri"/>
              </a:rPr>
              <a:t>           Wilmington, Delaware</a:t>
            </a:r>
          </a:p>
          <a:p>
            <a:r>
              <a:rPr lang="en-US" sz="1050" dirty="0">
                <a:latin typeface="Bookman Old Style"/>
                <a:cs typeface="Calibri"/>
              </a:rPr>
              <a:t>             October 29, 2025  </a:t>
            </a:r>
          </a:p>
        </p:txBody>
      </p:sp>
      <p:pic>
        <p:nvPicPr>
          <p:cNvPr id="6" name="Picture 5" descr="Scales of justice on blue background">
            <a:extLst>
              <a:ext uri="{FF2B5EF4-FFF2-40B4-BE49-F238E27FC236}">
                <a16:creationId xmlns:a16="http://schemas.microsoft.com/office/drawing/2014/main" id="{4A7449AE-2416-4B11-65D1-07957464F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321" y="1961388"/>
            <a:ext cx="2151126" cy="12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71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8"/>
          <p:cNvSpPr txBox="1">
            <a:spLocks noGrp="1"/>
          </p:cNvSpPr>
          <p:nvPr>
            <p:ph type="title"/>
          </p:nvPr>
        </p:nvSpPr>
        <p:spPr>
          <a:xfrm>
            <a:off x="436626" y="182737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lay"/>
              <a:buNone/>
            </a:pPr>
            <a:r>
              <a:rPr lang="en" sz="2400"/>
              <a:t>IRS Dirty Dozen list comparisons 2023-2025</a:t>
            </a:r>
            <a:endParaRPr/>
          </a:p>
        </p:txBody>
      </p:sp>
      <p:graphicFrame>
        <p:nvGraphicFramePr>
          <p:cNvPr id="294" name="Google Shape;294;p48"/>
          <p:cNvGraphicFramePr/>
          <p:nvPr/>
        </p:nvGraphicFramePr>
        <p:xfrm>
          <a:off x="0" y="1268016"/>
          <a:ext cx="9196950" cy="3318500"/>
        </p:xfrm>
        <a:graphic>
          <a:graphicData uri="http://schemas.openxmlformats.org/drawingml/2006/table">
            <a:tbl>
              <a:tblPr>
                <a:noFill/>
                <a:tableStyleId>{70ED7C86-FA01-420A-953A-D13C758183AD}</a:tableStyleId>
              </a:tblPr>
              <a:tblGrid>
                <a:gridCol w="268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1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b="1" u="none" strike="noStrike" cap="none"/>
                        <a:t>2025</a:t>
                      </a:r>
                      <a:endParaRPr sz="9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b="1" u="none" strike="noStrike" cap="none"/>
                        <a:t>2024</a:t>
                      </a:r>
                      <a:endParaRPr sz="9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b="1" u="none" strike="noStrike" cap="none"/>
                        <a:t>2023</a:t>
                      </a:r>
                      <a:endParaRPr sz="9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Email Phishing Scams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b="1" u="none" strike="noStrike" cap="none"/>
                        <a:t>Bogus Tax Avoidance Strategies:</a:t>
                      </a:r>
                      <a:endParaRPr sz="9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b="1" u="none" strike="noStrike" cap="none"/>
                        <a:t>Bogus Tax Avoidance Strategies:</a:t>
                      </a:r>
                      <a:endParaRPr sz="9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Bad Social Media Advice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     Syndicated Conservation Easements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   Micro-Captive Insurance Arrangements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IRS Individual Online Account Help from Scammers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     Micro-Captive Insurance Arrangements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   Syndicated Conservation Easements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Fake Charities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b="1" u="none" strike="noStrike" cap="none"/>
                        <a:t>Schemes Involving International Elements:</a:t>
                      </a:r>
                      <a:endParaRPr sz="9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b="1" u="none" strike="noStrike" cap="none"/>
                        <a:t>Schemes with International Elements:</a:t>
                      </a:r>
                      <a:endParaRPr sz="9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False Fuel Tax Credit Claims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     Maltese Pension Plans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   Offshore Accounts and Digital Assets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Improper Credits for Sick Leave and Family Leave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     Transactions involving </a:t>
                      </a:r>
                      <a:r>
                        <a:rPr lang="en" sz="900"/>
                        <a:t>Digital</a:t>
                      </a:r>
                      <a:r>
                        <a:rPr lang="en" sz="900" u="none" strike="noStrike" cap="none"/>
                        <a:t> Assets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   Maltese Individual Retirement Arrangements Misusing Treaty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Bogus Self-Employment Tax Credit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b="1" u="none" strike="noStrike" cap="none"/>
                        <a:t>High Income Filers Vulnerable to Tax Schemes face risk from:</a:t>
                      </a:r>
                      <a:endParaRPr sz="9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   Puerto Rican and Foreign Captive Insurance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Improper Household Employment Taxes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    Improper Art Donation Deductions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b="1" u="none" strike="noStrike" cap="none"/>
                        <a:t>Schemes Aimed at High Income Filers:</a:t>
                      </a:r>
                      <a:endParaRPr sz="9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Overstated Withholding Scam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    Charitable Remainder Trust Abuse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   Charitable Remainder Annuity Trust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Misleading Offers in Compromise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    Monetized Installment Sales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   Monetized Installment Agreement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Ghost Tax Return Preparers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Spearphishing attacks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Spearfishing and Cybersecurity for Tax Professionals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New Client Scams and Spear Phishing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Tax Advice on Social Media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Social Media: Fraudulent Form Filing and Bad Advice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Ghost' Tax Preparers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Unscrupulous Tax Return </a:t>
                      </a:r>
                      <a:r>
                        <a:rPr lang="en" sz="900"/>
                        <a:t>Preparers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Fake Charities Exploiting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Fake Charities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OIC Mills 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False Fuel Credit Claims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False Fuel Tax Credit Claims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Helpful scammers offering to set up an online account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Online Account Help from Third Party Scammers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Aggressive/Fraudulent ERC Claims and </a:t>
                      </a:r>
                      <a:r>
                        <a:rPr lang="en" sz="900"/>
                        <a:t>Promoters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ERC Claims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5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Phishing and smishing scams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u="none" strike="noStrike" cap="none"/>
                        <a:t>Phishing and Smishing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7150" marR="7150" marT="715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6" name="Rectangle 30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18196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182309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80833" y="-3980834"/>
            <a:ext cx="1182335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9" name="Google Shape;299;p49"/>
          <p:cNvSpPr txBox="1">
            <a:spLocks noGrp="1"/>
          </p:cNvSpPr>
          <p:nvPr>
            <p:ph type="title"/>
          </p:nvPr>
        </p:nvSpPr>
        <p:spPr>
          <a:xfrm>
            <a:off x="1028697" y="261648"/>
            <a:ext cx="7533018" cy="658297"/>
          </a:xfrm>
          <a:prstGeom prst="rect">
            <a:avLst/>
          </a:prstGeom>
        </p:spPr>
        <p:txBody>
          <a:bodyPr spcFirstLastPara="1" lIns="68575" tIns="34275" rIns="68575" bIns="3427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US" sz="3000">
                <a:solidFill>
                  <a:srgbClr val="FFFFFF"/>
                </a:solidFill>
              </a:rPr>
              <a:t>The Beginning of an Audit	</a:t>
            </a:r>
          </a:p>
        </p:txBody>
      </p:sp>
      <p:graphicFrame>
        <p:nvGraphicFramePr>
          <p:cNvPr id="302" name="Google Shape;300;p49">
            <a:extLst>
              <a:ext uri="{FF2B5EF4-FFF2-40B4-BE49-F238E27FC236}">
                <a16:creationId xmlns:a16="http://schemas.microsoft.com/office/drawing/2014/main" id="{2030B969-E9FE-93CE-F06F-F447A7B12D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5486717"/>
              </p:ext>
            </p:extLst>
          </p:nvPr>
        </p:nvGraphicFramePr>
        <p:xfrm>
          <a:off x="483042" y="1584434"/>
          <a:ext cx="8195871" cy="3144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2" name="Rectangle 311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67947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5" name="Google Shape;305;p50"/>
          <p:cNvSpPr txBox="1">
            <a:spLocks noGrp="1"/>
          </p:cNvSpPr>
          <p:nvPr>
            <p:ph type="title"/>
          </p:nvPr>
        </p:nvSpPr>
        <p:spPr>
          <a:xfrm>
            <a:off x="628650" y="896772"/>
            <a:ext cx="2400300" cy="3178589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US">
                <a:solidFill>
                  <a:schemeClr val="bg1"/>
                </a:solidFill>
              </a:rPr>
              <a:t>Preparing for the Audit</a:t>
            </a:r>
          </a:p>
        </p:txBody>
      </p:sp>
      <p:grpSp>
        <p:nvGrpSpPr>
          <p:cNvPr id="316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2186"/>
            <a:ext cx="1432689" cy="532245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0" name="Oval 319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95" y="3564156"/>
            <a:ext cx="273765" cy="273765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2" name="Oval 321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95" y="3564156"/>
            <a:ext cx="273765" cy="273765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24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82214" y="4154935"/>
            <a:ext cx="731374" cy="731376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308" name="Google Shape;306;p50">
            <a:extLst>
              <a:ext uri="{FF2B5EF4-FFF2-40B4-BE49-F238E27FC236}">
                <a16:creationId xmlns:a16="http://schemas.microsoft.com/office/drawing/2014/main" id="{16740263-9B52-7B2D-2F34-1C9121EE38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9003225"/>
              </p:ext>
            </p:extLst>
          </p:nvPr>
        </p:nvGraphicFramePr>
        <p:xfrm>
          <a:off x="4113104" y="358155"/>
          <a:ext cx="4915393" cy="4409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7" name="Rectangle 316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9143997" cy="1193055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193056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0"/>
            <a:ext cx="3057523" cy="1193055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0"/>
            <a:ext cx="8799485" cy="1198074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Google Shape;311;p51"/>
          <p:cNvSpPr txBox="1">
            <a:spLocks noGrp="1"/>
          </p:cNvSpPr>
          <p:nvPr>
            <p:ph type="title"/>
          </p:nvPr>
        </p:nvSpPr>
        <p:spPr>
          <a:xfrm>
            <a:off x="1028699" y="220903"/>
            <a:ext cx="7421963" cy="7752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US" sz="3000" dirty="0">
                <a:solidFill>
                  <a:schemeClr val="bg2"/>
                </a:solidFill>
              </a:rPr>
              <a:t>The Audit Process</a:t>
            </a:r>
            <a:r>
              <a:rPr lang="en-US" sz="3000" dirty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312" name="Google Shape;312;p51"/>
          <p:cNvSpPr txBox="1">
            <a:spLocks noGrp="1"/>
          </p:cNvSpPr>
          <p:nvPr>
            <p:ph type="body" idx="1"/>
          </p:nvPr>
        </p:nvSpPr>
        <p:spPr>
          <a:xfrm>
            <a:off x="429767" y="1487187"/>
            <a:ext cx="8485633" cy="35100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lIns="68575" tIns="34275" rIns="68575" bIns="34275" anchor="ctr" anchorCtr="0">
            <a:normAutofit/>
          </a:bodyPr>
          <a:lstStyle/>
          <a:p>
            <a:pPr marL="177800" lvl="0" indent="-17954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Stay calm and professional</a:t>
            </a:r>
          </a:p>
          <a:p>
            <a:pPr marL="177800" lvl="0" indent="-179546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If you are represented, cease all your interactions with the IRS – your representative will be your one voice with the IRS</a:t>
            </a:r>
          </a:p>
          <a:p>
            <a:pPr marL="177800" lvl="0" indent="-179546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Work with your representative to educate your representative about your business dealings and let them know if there are any questionable issues –</a:t>
            </a:r>
          </a:p>
          <a:p>
            <a:pPr marL="520700" lvl="1" indent="-177482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Need to determine your risk of exposure in the audit</a:t>
            </a:r>
          </a:p>
          <a:p>
            <a:pPr marL="520700" lvl="1" indent="-177482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Addressing problematic issues at the beginning can sometimes be the best route to a better result – but that needs to be analyzed and approached with caution</a:t>
            </a:r>
          </a:p>
          <a:p>
            <a:pPr marL="177800" lvl="0" indent="-179546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Make sure all documents and information submitted to the IRS is accurate and cannot be construed as being false or misleading</a:t>
            </a:r>
          </a:p>
          <a:p>
            <a:pPr marL="520700" lvl="1" indent="-177482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Backdating documents is a fraudulent acts</a:t>
            </a:r>
          </a:p>
          <a:p>
            <a:pPr marL="177800" lvl="0" indent="-179546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Keep copies of all documents sent to the IRS during the audit</a:t>
            </a:r>
          </a:p>
          <a:p>
            <a:pPr marL="177800" lvl="0" indent="-179546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Send documents and info by a traceable method such as certified mail, fax, or the IRS’ upload tool (the letter from the IRS will provide instructions about how to access the tool)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 dirty="0"/>
              <a:t>The Audit Process – Part 2	</a:t>
            </a:r>
            <a:endParaRPr dirty="0"/>
          </a:p>
        </p:txBody>
      </p:sp>
      <p:sp>
        <p:nvSpPr>
          <p:cNvPr id="318" name="Google Shape;318;p5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177800" lvl="0" indent="-17414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 dirty="0"/>
              <a:t>Can be a grueling process</a:t>
            </a:r>
            <a:endParaRPr dirty="0"/>
          </a:p>
          <a:p>
            <a:pPr marL="177800" lvl="0" indent="-17414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 dirty="0"/>
              <a:t>Can involve multiple information and document requests from the IRS</a:t>
            </a:r>
            <a:endParaRPr dirty="0"/>
          </a:p>
          <a:p>
            <a:pPr marL="177800" lvl="0" indent="-17414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 dirty="0"/>
              <a:t>Gather information and documents to the extent possible</a:t>
            </a:r>
            <a:endParaRPr dirty="0"/>
          </a:p>
          <a:p>
            <a:pPr marL="177800" lvl="0" indent="-17414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 dirty="0"/>
              <a:t>The Best Response is the Goldilocks response –</a:t>
            </a:r>
            <a:endParaRPr dirty="0"/>
          </a:p>
          <a:p>
            <a:pPr marL="520700" lvl="1" indent="-18192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 dirty="0"/>
              <a:t>Just enough to respond to the IRS’ request but not oversharing</a:t>
            </a:r>
            <a:endParaRPr dirty="0"/>
          </a:p>
          <a:p>
            <a:pPr marL="177800" lvl="0" indent="-17414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 dirty="0"/>
              <a:t>May require obtaining old documents –</a:t>
            </a:r>
            <a:endParaRPr dirty="0"/>
          </a:p>
          <a:p>
            <a:pPr marL="520700" lvl="1" indent="-18192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 dirty="0"/>
              <a:t>The taxpayer has an obligation to substantiate the position taken on their return</a:t>
            </a:r>
            <a:endParaRPr dirty="0"/>
          </a:p>
          <a:p>
            <a:pPr marL="177800" lvl="0" indent="-17414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 dirty="0"/>
              <a:t>Some issues can be resolved before the close of the audit</a:t>
            </a:r>
            <a:endParaRPr dirty="0"/>
          </a:p>
          <a:p>
            <a:pPr marL="177800" lvl="0" indent="-17414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 dirty="0"/>
              <a:t>Work with your tax professional to help contain the scope of the audit</a:t>
            </a:r>
            <a:endParaRPr dirty="0"/>
          </a:p>
          <a:p>
            <a:pPr marL="177800" lvl="0" indent="-50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4" name="Rectangle 353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6" name="Rectangle 355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" name="Rectangle 357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3" y="1057562"/>
            <a:ext cx="51435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Rectangle 359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ectangle 361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4" name="Freeform: Shape 363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727288"/>
            <a:ext cx="2925267" cy="3134219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6" name="Rectangle 365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57570" y="1049957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Google Shape;323;p53"/>
          <p:cNvSpPr txBox="1">
            <a:spLocks noGrp="1"/>
          </p:cNvSpPr>
          <p:nvPr>
            <p:ph type="title"/>
          </p:nvPr>
        </p:nvSpPr>
        <p:spPr>
          <a:xfrm>
            <a:off x="350041" y="440141"/>
            <a:ext cx="2401025" cy="2540623"/>
          </a:xfrm>
          <a:prstGeom prst="rect">
            <a:avLst/>
          </a:prstGeom>
        </p:spPr>
        <p:txBody>
          <a:bodyPr spcFirstLastPara="1" lIns="68575" tIns="34275" rIns="68575" bIns="34275" anchor="b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US" sz="3000">
                <a:solidFill>
                  <a:srgbClr val="FFFFFF"/>
                </a:solidFill>
              </a:rPr>
              <a:t>Possible Audit Outcomes</a:t>
            </a:r>
          </a:p>
        </p:txBody>
      </p:sp>
      <p:sp>
        <p:nvSpPr>
          <p:cNvPr id="348" name="Google Shape;324;p53"/>
          <p:cNvSpPr txBox="1">
            <a:spLocks noGrp="1"/>
          </p:cNvSpPr>
          <p:nvPr>
            <p:ph type="body" idx="1"/>
          </p:nvPr>
        </p:nvSpPr>
        <p:spPr>
          <a:xfrm>
            <a:off x="3607694" y="487110"/>
            <a:ext cx="4916510" cy="4159535"/>
          </a:xfrm>
          <a:prstGeom prst="rect">
            <a:avLst/>
          </a:prstGeom>
        </p:spPr>
        <p:txBody>
          <a:bodyPr spcFirstLastPara="1" lIns="68575" tIns="34275" rIns="68575" bIns="34275" anchor="ctr" anchorCtr="0">
            <a:normAutofit lnSpcReduction="10000"/>
          </a:bodyPr>
          <a:lstStyle/>
          <a:p>
            <a:pPr marL="177800" lvl="0" indent="-16414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No Change – Return accepted as filed</a:t>
            </a:r>
          </a:p>
          <a:p>
            <a:pPr marL="177800" lvl="0" indent="-164147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Agreed Change – Taxpayer accepts an increased amount of tax or IRS accepts a refund</a:t>
            </a:r>
          </a:p>
          <a:p>
            <a:pPr marL="177800" lvl="0" indent="-164147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Disagreed Change -</a:t>
            </a:r>
          </a:p>
          <a:p>
            <a:pPr marL="520700" lvl="1" indent="-173355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Taxpayer can dispute the IRS’ determinations</a:t>
            </a:r>
          </a:p>
          <a:p>
            <a:pPr marL="177800" lvl="0" indent="-164147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If there are unagreed issues, the IRS will issue a </a:t>
            </a:r>
          </a:p>
          <a:p>
            <a:pPr marL="13653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400" dirty="0">
                <a:highlight>
                  <a:srgbClr val="FFFF00"/>
                </a:highlight>
              </a:rPr>
              <a:t>   “30-Day Letter”</a:t>
            </a:r>
          </a:p>
          <a:p>
            <a:pPr marL="520700" lvl="1" indent="-173355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Letter gives taxpayer 30 days to respond that includes filing a protest and, if the taxpayer wants, to request a hearing with IRS Appeals</a:t>
            </a:r>
          </a:p>
          <a:p>
            <a:pPr marL="177800" lvl="0" indent="-186055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85714"/>
              <a:buChar char="•"/>
            </a:pPr>
            <a:r>
              <a:rPr lang="en-US" sz="1400" dirty="0"/>
              <a:t>If no timely response to the 30-day letter → IRS issues: </a:t>
            </a:r>
          </a:p>
          <a:p>
            <a:pPr marL="520700" lvl="1" indent="-186055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>
                <a:highlight>
                  <a:srgbClr val="FFFF00"/>
                </a:highlight>
              </a:rPr>
              <a:t>Statutory Notice of Deficiency </a:t>
            </a:r>
            <a:r>
              <a:rPr lang="en-US" sz="1400" dirty="0"/>
              <a:t>– gives the Taxpayer 90 days to file a petition in Tax Court to dispute the IRS’ determinations</a:t>
            </a:r>
          </a:p>
          <a:p>
            <a:pPr marL="177800" lvl="0" indent="-186055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85714"/>
              <a:buChar char="•"/>
            </a:pPr>
            <a:r>
              <a:rPr lang="en-US" sz="1400" dirty="0"/>
              <a:t>If no timely response to the Notice of Deficiency -&gt; the IRS determination will be assessed on the taxpayer’s account and the taxpayer’s account will go to IRS Collections for payment/collection enforcement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4"/>
          <p:cNvSpPr txBox="1">
            <a:spLocks noGrp="1"/>
          </p:cNvSpPr>
          <p:nvPr>
            <p:ph type="title"/>
          </p:nvPr>
        </p:nvSpPr>
        <p:spPr>
          <a:xfrm>
            <a:off x="628650" y="273849"/>
            <a:ext cx="78867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Paths to IRS Appeals</a:t>
            </a:r>
            <a:endParaRPr/>
          </a:p>
        </p:txBody>
      </p:sp>
      <p:sp>
        <p:nvSpPr>
          <p:cNvPr id="330" name="Google Shape;330;p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331" name="Google Shape;331;p54"/>
          <p:cNvSpPr txBox="1"/>
          <p:nvPr/>
        </p:nvSpPr>
        <p:spPr>
          <a:xfrm>
            <a:off x="1143000" y="1200150"/>
            <a:ext cx="1028700" cy="136191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 issues 30-Day letter</a:t>
            </a:r>
            <a:endParaRPr sz="1100"/>
          </a:p>
        </p:txBody>
      </p:sp>
      <p:sp>
        <p:nvSpPr>
          <p:cNvPr id="332" name="Google Shape;332;p54"/>
          <p:cNvSpPr txBox="1"/>
          <p:nvPr/>
        </p:nvSpPr>
        <p:spPr>
          <a:xfrm>
            <a:off x="3943350" y="4343400"/>
            <a:ext cx="1943100" cy="530914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APPEALS</a:t>
            </a:r>
            <a:endParaRPr sz="1100"/>
          </a:p>
        </p:txBody>
      </p:sp>
      <p:cxnSp>
        <p:nvCxnSpPr>
          <p:cNvPr id="333" name="Google Shape;333;p54"/>
          <p:cNvCxnSpPr>
            <a:stCxn id="331" idx="3"/>
            <a:endCxn id="334" idx="1"/>
          </p:cNvCxnSpPr>
          <p:nvPr/>
        </p:nvCxnSpPr>
        <p:spPr>
          <a:xfrm rot="10800000" flipH="1">
            <a:off x="2171700" y="1329406"/>
            <a:ext cx="743100" cy="551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334" name="Google Shape;334;p54"/>
          <p:cNvSpPr txBox="1"/>
          <p:nvPr/>
        </p:nvSpPr>
        <p:spPr>
          <a:xfrm>
            <a:off x="2914650" y="971551"/>
            <a:ext cx="2228850" cy="71558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Taxpayer ignores 30-Day Letter</a:t>
            </a:r>
            <a:endParaRPr sz="1100"/>
          </a:p>
        </p:txBody>
      </p:sp>
      <p:cxnSp>
        <p:nvCxnSpPr>
          <p:cNvPr id="335" name="Google Shape;335;p54"/>
          <p:cNvCxnSpPr>
            <a:stCxn id="331" idx="3"/>
            <a:endCxn id="336" idx="1"/>
          </p:cNvCxnSpPr>
          <p:nvPr/>
        </p:nvCxnSpPr>
        <p:spPr>
          <a:xfrm>
            <a:off x="2171700" y="1881106"/>
            <a:ext cx="743100" cy="7626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336" name="Google Shape;336;p54"/>
          <p:cNvSpPr txBox="1"/>
          <p:nvPr/>
        </p:nvSpPr>
        <p:spPr>
          <a:xfrm>
            <a:off x="2914650" y="2286001"/>
            <a:ext cx="1543050" cy="71558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Taxpayer files Protest</a:t>
            </a:r>
            <a:endParaRPr sz="1100"/>
          </a:p>
        </p:txBody>
      </p:sp>
      <p:cxnSp>
        <p:nvCxnSpPr>
          <p:cNvPr id="337" name="Google Shape;337;p54"/>
          <p:cNvCxnSpPr>
            <a:stCxn id="336" idx="2"/>
            <a:endCxn id="332" idx="0"/>
          </p:cNvCxnSpPr>
          <p:nvPr/>
        </p:nvCxnSpPr>
        <p:spPr>
          <a:xfrm>
            <a:off x="3686175" y="3001581"/>
            <a:ext cx="1228800" cy="13419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338" name="Google Shape;338;p54"/>
          <p:cNvSpPr txBox="1"/>
          <p:nvPr/>
        </p:nvSpPr>
        <p:spPr>
          <a:xfrm>
            <a:off x="5715000" y="971551"/>
            <a:ext cx="1885950" cy="103874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Service issues Notice of Deficiency</a:t>
            </a:r>
            <a:endParaRPr sz="1100"/>
          </a:p>
        </p:txBody>
      </p:sp>
      <p:cxnSp>
        <p:nvCxnSpPr>
          <p:cNvPr id="339" name="Google Shape;339;p54"/>
          <p:cNvCxnSpPr>
            <a:stCxn id="334" idx="3"/>
            <a:endCxn id="338" idx="1"/>
          </p:cNvCxnSpPr>
          <p:nvPr/>
        </p:nvCxnSpPr>
        <p:spPr>
          <a:xfrm>
            <a:off x="5143500" y="1329341"/>
            <a:ext cx="571500" cy="1617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340" name="Google Shape;340;p54"/>
          <p:cNvCxnSpPr>
            <a:stCxn id="338" idx="2"/>
            <a:endCxn id="341" idx="0"/>
          </p:cNvCxnSpPr>
          <p:nvPr/>
        </p:nvCxnSpPr>
        <p:spPr>
          <a:xfrm>
            <a:off x="6657975" y="2010297"/>
            <a:ext cx="171600" cy="3330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341" name="Google Shape;341;p54"/>
          <p:cNvSpPr txBox="1"/>
          <p:nvPr/>
        </p:nvSpPr>
        <p:spPr>
          <a:xfrm>
            <a:off x="5657850" y="2343151"/>
            <a:ext cx="2343150" cy="71558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Taxpayer files Tax Court Petition</a:t>
            </a:r>
            <a:endParaRPr sz="1100"/>
          </a:p>
        </p:txBody>
      </p:sp>
      <p:sp>
        <p:nvSpPr>
          <p:cNvPr id="342" name="Google Shape;342;p54"/>
          <p:cNvSpPr txBox="1"/>
          <p:nvPr/>
        </p:nvSpPr>
        <p:spPr>
          <a:xfrm>
            <a:off x="5772150" y="3371851"/>
            <a:ext cx="2228850" cy="71558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After Pleadings Filed</a:t>
            </a:r>
            <a:endParaRPr sz="1100"/>
          </a:p>
        </p:txBody>
      </p:sp>
      <p:cxnSp>
        <p:nvCxnSpPr>
          <p:cNvPr id="343" name="Google Shape;343;p54"/>
          <p:cNvCxnSpPr>
            <a:stCxn id="341" idx="2"/>
            <a:endCxn id="342" idx="0"/>
          </p:cNvCxnSpPr>
          <p:nvPr/>
        </p:nvCxnSpPr>
        <p:spPr>
          <a:xfrm>
            <a:off x="6829425" y="3058731"/>
            <a:ext cx="57300" cy="3132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344" name="Google Shape;344;p54"/>
          <p:cNvCxnSpPr>
            <a:stCxn id="342" idx="2"/>
            <a:endCxn id="332" idx="3"/>
          </p:cNvCxnSpPr>
          <p:nvPr/>
        </p:nvCxnSpPr>
        <p:spPr>
          <a:xfrm flipH="1">
            <a:off x="5886375" y="4087431"/>
            <a:ext cx="1000200" cy="521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6" name="Rectangle 365">
            <a:extLst>
              <a:ext uri="{FF2B5EF4-FFF2-40B4-BE49-F238E27FC236}">
                <a16:creationId xmlns:a16="http://schemas.microsoft.com/office/drawing/2014/main" id="{B14C2221-2B8C-494D-9442-F812DF4E8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Google Shape;357;p56"/>
          <p:cNvSpPr txBox="1">
            <a:spLocks noGrp="1"/>
          </p:cNvSpPr>
          <p:nvPr>
            <p:ph type="title"/>
          </p:nvPr>
        </p:nvSpPr>
        <p:spPr>
          <a:xfrm>
            <a:off x="628650" y="2635448"/>
            <a:ext cx="2357437" cy="1950839"/>
          </a:xfrm>
          <a:prstGeom prst="rect">
            <a:avLst/>
          </a:prstGeom>
        </p:spPr>
        <p:txBody>
          <a:bodyPr spcFirstLastPara="1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n-US" sz="2600"/>
              <a:t>Filing a Petition in U.S. Tax Court (versus other courts)</a:t>
            </a:r>
          </a:p>
        </p:txBody>
      </p:sp>
      <p:pic>
        <p:nvPicPr>
          <p:cNvPr id="363" name="Graphic 362" descr="Judge">
            <a:extLst>
              <a:ext uri="{FF2B5EF4-FFF2-40B4-BE49-F238E27FC236}">
                <a16:creationId xmlns:a16="http://schemas.microsoft.com/office/drawing/2014/main" id="{8F394258-3CED-AB5C-D288-383981578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552" y="960121"/>
            <a:ext cx="1906524" cy="1716785"/>
          </a:xfrm>
          <a:prstGeom prst="rect">
            <a:avLst/>
          </a:prstGeom>
        </p:spPr>
      </p:pic>
      <p:sp>
        <p:nvSpPr>
          <p:cNvPr id="358" name="Google Shape;358;p56"/>
          <p:cNvSpPr txBox="1">
            <a:spLocks noGrp="1"/>
          </p:cNvSpPr>
          <p:nvPr>
            <p:ph type="body" idx="1"/>
          </p:nvPr>
        </p:nvSpPr>
        <p:spPr>
          <a:xfrm>
            <a:off x="3150489" y="547686"/>
            <a:ext cx="5364860" cy="4038601"/>
          </a:xfrm>
          <a:prstGeom prst="rect">
            <a:avLst/>
          </a:prstGeom>
        </p:spPr>
        <p:txBody>
          <a:bodyPr spcFirstLastPara="1" lIns="68575" tIns="34275" rIns="68575" bIns="34275" anchor="ctr" anchorCtr="0">
            <a:normAutofit/>
          </a:bodyPr>
          <a:lstStyle/>
          <a:p>
            <a:pPr marL="177800" lvl="0" indent="-17224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Main Prepayment forum for tax litigation</a:t>
            </a:r>
          </a:p>
          <a:p>
            <a:pPr marL="520700" lvl="1" indent="-173037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Do NOT need to pay tax before going to Tax Court</a:t>
            </a:r>
          </a:p>
          <a:p>
            <a:pPr marL="177800" lvl="0" indent="-172243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Tax Court judges are tax attorneys</a:t>
            </a:r>
          </a:p>
          <a:p>
            <a:pPr marL="520700" lvl="1" indent="-173037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They are experts in tax law.</a:t>
            </a:r>
          </a:p>
          <a:p>
            <a:pPr marL="520700" lvl="1" indent="-173037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Many worked as IRS Counsel attorneys or in private practice as tax controversy attorneys before becoming judges.</a:t>
            </a:r>
          </a:p>
          <a:p>
            <a:pPr marL="177800" lvl="0" indent="-172243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Much more informal than other federal courts.</a:t>
            </a:r>
          </a:p>
          <a:p>
            <a:pPr marL="520700" lvl="1" indent="-173037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Requirement for informal discovery (more on this later).</a:t>
            </a:r>
          </a:p>
          <a:p>
            <a:pPr marL="520700" lvl="1" indent="-173037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Depositions are disfavored.</a:t>
            </a:r>
          </a:p>
          <a:p>
            <a:pPr marL="520700" lvl="1" indent="-173037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Trial is much less formal, even though governed by Federal Rules of Evidence.</a:t>
            </a:r>
          </a:p>
          <a:p>
            <a:pPr marL="177800" lvl="0" indent="-172243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Tax Court judges based in Washington DC.  </a:t>
            </a:r>
          </a:p>
          <a:p>
            <a:pPr marL="520700" lvl="1" indent="-173037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Tax Court judges travel around the country for Tax Court calendars</a:t>
            </a:r>
          </a:p>
          <a:p>
            <a:pPr marL="520700" lvl="1" indent="-173037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Larger cities have more calendars (for example, Los Angeles has the most with 1-2 every month except for July and August).</a:t>
            </a:r>
          </a:p>
          <a:p>
            <a:pPr marL="520700" lvl="1" indent="-173037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Judges only in town for the calendars. </a:t>
            </a:r>
          </a:p>
          <a:p>
            <a:pPr marL="520700" lvl="1" indent="-173037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Hearings can be held virtually.</a:t>
            </a:r>
          </a:p>
        </p:txBody>
      </p:sp>
      <p:sp>
        <p:nvSpPr>
          <p:cNvPr id="359" name="Google Shape;359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2" name="Rectangle 381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5" name="Google Shape;365;p57"/>
          <p:cNvSpPr txBox="1">
            <a:spLocks noGrp="1"/>
          </p:cNvSpPr>
          <p:nvPr>
            <p:ph type="title"/>
          </p:nvPr>
        </p:nvSpPr>
        <p:spPr>
          <a:xfrm>
            <a:off x="4570578" y="102394"/>
            <a:ext cx="3733482" cy="866754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US" sz="2700" dirty="0">
                <a:solidFill>
                  <a:schemeClr val="bg2"/>
                </a:solidFill>
              </a:rPr>
              <a:t>Tax Court Case Outcomes</a:t>
            </a:r>
          </a:p>
        </p:txBody>
      </p:sp>
      <p:pic>
        <p:nvPicPr>
          <p:cNvPr id="371" name="Graphic 370" descr="Decision">
            <a:extLst>
              <a:ext uri="{FF2B5EF4-FFF2-40B4-BE49-F238E27FC236}">
                <a16:creationId xmlns:a16="http://schemas.microsoft.com/office/drawing/2014/main" id="{C8E46167-ADAC-960E-092C-67CBA6A97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5212" y="1345384"/>
            <a:ext cx="2715016" cy="2715016"/>
          </a:xfrm>
          <a:prstGeom prst="rect">
            <a:avLst/>
          </a:prstGeom>
        </p:spPr>
      </p:pic>
      <p:sp>
        <p:nvSpPr>
          <p:cNvPr id="366" name="Google Shape;366;p57"/>
          <p:cNvSpPr txBox="1">
            <a:spLocks noGrp="1"/>
          </p:cNvSpPr>
          <p:nvPr>
            <p:ph type="body" idx="1"/>
          </p:nvPr>
        </p:nvSpPr>
        <p:spPr>
          <a:xfrm>
            <a:off x="4539076" y="1126940"/>
            <a:ext cx="4489202" cy="3858767"/>
          </a:xfrm>
          <a:prstGeom prst="rect">
            <a:avLst/>
          </a:prstGeom>
        </p:spPr>
        <p:txBody>
          <a:bodyPr spcFirstLastPara="1" lIns="68575" tIns="34275" rIns="68575" bIns="34275" anchor="ctr" anchorCtr="0">
            <a:noAutofit/>
          </a:bodyPr>
          <a:lstStyle/>
          <a:p>
            <a:pPr marL="177800" lvl="0" indent="-17414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A Tax Court case can be settled with Appeals or Counsel.  </a:t>
            </a:r>
          </a:p>
          <a:p>
            <a:pPr marL="177800" lvl="0" indent="-174148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Counsel will accept a settlement with Appeals as a resolution of the case.</a:t>
            </a:r>
          </a:p>
          <a:p>
            <a:pPr marL="177800" lvl="0" indent="-174148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Appeals and Counsel will focus on the individual adjustments and usually settle the case adjustment by adjustment.</a:t>
            </a:r>
          </a:p>
          <a:p>
            <a:pPr marL="520700" lvl="1" indent="-181927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Exception: Counsel attorneys have the authority to enter into flat-dollar settlements for smaller cases (usually under $50,000 at issue).</a:t>
            </a:r>
          </a:p>
          <a:p>
            <a:pPr marL="177800" lvl="0" indent="-174148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After parties reach a basis for settlement on the adjustments, IRS will request computations from another department inside the IRS.</a:t>
            </a:r>
          </a:p>
          <a:p>
            <a:pPr marL="177800" lvl="0" indent="-174148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Parties then file a stipulated decision document with the Court.</a:t>
            </a:r>
          </a:p>
          <a:p>
            <a:pPr marL="520700" lvl="1" indent="-181927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In deficiency case, decision states the additional amount of tax and penalties (if any) determined through the settlement.</a:t>
            </a:r>
          </a:p>
          <a:p>
            <a:pPr marL="520700" lvl="1" indent="-181927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>
                <a:solidFill>
                  <a:schemeClr val="bg2"/>
                </a:solidFill>
              </a:rPr>
              <a:t>In CDP case, decision states whether settlement officer abused or did not abuse their discretion.</a:t>
            </a:r>
          </a:p>
        </p:txBody>
      </p: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976" y="39747"/>
            <a:ext cx="4446455" cy="5103753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67" name="Google Shape;367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Google Shape;373;p58"/>
          <p:cNvSpPr txBox="1">
            <a:spLocks noGrp="1"/>
          </p:cNvSpPr>
          <p:nvPr>
            <p:ph type="title"/>
          </p:nvPr>
        </p:nvSpPr>
        <p:spPr>
          <a:xfrm>
            <a:off x="571350" y="571500"/>
            <a:ext cx="4000647" cy="1281182"/>
          </a:xfrm>
          <a:prstGeom prst="rect">
            <a:avLst/>
          </a:prstGeom>
        </p:spPr>
        <p:txBody>
          <a:bodyPr spcFirstLastPara="1" lIns="68575" tIns="34275" rIns="68575" bIns="3427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US" sz="2800"/>
              <a:t>Other Fora: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US" sz="2800"/>
              <a:t>District Court and Court of Claims</a:t>
            </a:r>
          </a:p>
        </p:txBody>
      </p:sp>
      <p:sp>
        <p:nvSpPr>
          <p:cNvPr id="374" name="Google Shape;374;p58"/>
          <p:cNvSpPr txBox="1">
            <a:spLocks noGrp="1"/>
          </p:cNvSpPr>
          <p:nvPr>
            <p:ph type="body" idx="1"/>
          </p:nvPr>
        </p:nvSpPr>
        <p:spPr>
          <a:xfrm>
            <a:off x="571350" y="1852683"/>
            <a:ext cx="4000647" cy="2827376"/>
          </a:xfrm>
          <a:prstGeom prst="rect">
            <a:avLst/>
          </a:prstGeom>
        </p:spPr>
        <p:txBody>
          <a:bodyPr spcFirstLastPara="1" lIns="68575" tIns="34275" rIns="68575" bIns="34275" anchor="ctr" anchorCtr="0">
            <a:normAutofit/>
          </a:bodyPr>
          <a:lstStyle/>
          <a:p>
            <a:pPr marL="177800" lvl="0" indent="-171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 sz="1100"/>
              <a:t>For U.S. district court or Federal Court of Claims:</a:t>
            </a:r>
          </a:p>
          <a:p>
            <a:pPr marL="520700" lvl="1" indent="-17780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100"/>
              <a:t>Need to pay the tax and sue for a refund</a:t>
            </a:r>
          </a:p>
          <a:p>
            <a:pPr marL="520700" lvl="1" indent="-17780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100"/>
              <a:t>Judges don’t necessarily have expertise in tax (in fact, sometimes judges would much rather avoid tax cases).</a:t>
            </a:r>
          </a:p>
          <a:p>
            <a:pPr marL="520700" lvl="1" indent="-17780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100"/>
              <a:t>IRS represented by Department of Justice (not IRS Counsel attorneys).</a:t>
            </a:r>
          </a:p>
          <a:p>
            <a:pPr marL="520700" lvl="1" indent="-17780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100"/>
              <a:t>District court litigation can be much more expensive than Tax Court litigation (maybe twice as much).</a:t>
            </a:r>
          </a:p>
          <a:p>
            <a:pPr marL="863600" lvl="2" indent="-17145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US" sz="1100"/>
              <a:t>Much more likely to have extensive discovery and depositions in district court.</a:t>
            </a:r>
          </a:p>
          <a:p>
            <a:pPr marL="863600" lvl="2" indent="-17145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US" sz="1100"/>
              <a:t>Much more likely for government to attempt to resolve through a motion for summary judgment in district court.</a:t>
            </a:r>
          </a:p>
        </p:txBody>
      </p:sp>
      <p:pic>
        <p:nvPicPr>
          <p:cNvPr id="377" name="Picture 376" descr="Stone pillars">
            <a:extLst>
              <a:ext uri="{FF2B5EF4-FFF2-40B4-BE49-F238E27FC236}">
                <a16:creationId xmlns:a16="http://schemas.microsoft.com/office/drawing/2014/main" id="{D5C7F5ED-45A7-120B-ED5A-BC6D19856D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29" r="43399" b="-1"/>
          <a:stretch>
            <a:fillRect/>
          </a:stretch>
        </p:blipFill>
        <p:spPr>
          <a:xfrm>
            <a:off x="5143347" y="-8164"/>
            <a:ext cx="4000653" cy="5151664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375" name="Google Shape;375;p58"/>
          <p:cNvSpPr txBox="1">
            <a:spLocks noGrp="1"/>
          </p:cNvSpPr>
          <p:nvPr>
            <p:ph type="sldNum" idx="12"/>
          </p:nvPr>
        </p:nvSpPr>
        <p:spPr>
          <a:xfrm>
            <a:off x="7625901" y="4767262"/>
            <a:ext cx="1326319" cy="273844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19</a:t>
            </a:fld>
            <a:endParaRPr lang="en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0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0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0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45882"/>
                </a:srgbClr>
              </a:gs>
              <a:gs pos="100000">
                <a:srgbClr val="156082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0"/>
          <p:cNvSpPr/>
          <p:nvPr/>
        </p:nvSpPr>
        <p:spPr>
          <a:xfrm rot="5400000" flipH="1">
            <a:off x="575943" y="2691063"/>
            <a:ext cx="1876484" cy="3028382"/>
          </a:xfrm>
          <a:prstGeom prst="rect">
            <a:avLst/>
          </a:prstGeom>
          <a:gradFill>
            <a:gsLst>
              <a:gs pos="0">
                <a:srgbClr val="156082">
                  <a:alpha val="28627"/>
                </a:srgbClr>
              </a:gs>
              <a:gs pos="2000">
                <a:srgbClr val="156082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0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156082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0"/>
          <p:cNvSpPr/>
          <p:nvPr/>
        </p:nvSpPr>
        <p:spPr>
          <a:xfrm rot="5400000" flipH="1">
            <a:off x="-1057571" y="1057559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3AFE2">
                  <a:alpha val="10980"/>
                </a:srgbClr>
              </a:gs>
              <a:gs pos="100000">
                <a:srgbClr val="43AFE2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 txBox="1">
            <a:spLocks noGrp="1"/>
          </p:cNvSpPr>
          <p:nvPr>
            <p:ph type="title"/>
          </p:nvPr>
        </p:nvSpPr>
        <p:spPr>
          <a:xfrm>
            <a:off x="439859" y="1262818"/>
            <a:ext cx="2336450" cy="179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Play"/>
              <a:buNone/>
            </a:pPr>
            <a:r>
              <a:rPr lang="en" sz="3000">
                <a:solidFill>
                  <a:srgbClr val="FFFFFF"/>
                </a:solidFill>
              </a:rPr>
              <a:t>What do we mean by Tax Controversy?</a:t>
            </a:r>
            <a:endParaRPr/>
          </a:p>
        </p:txBody>
      </p:sp>
      <p:grpSp>
        <p:nvGrpSpPr>
          <p:cNvPr id="237" name="Google Shape;237;p40"/>
          <p:cNvGrpSpPr/>
          <p:nvPr/>
        </p:nvGrpSpPr>
        <p:grpSpPr>
          <a:xfrm>
            <a:off x="3742166" y="1245197"/>
            <a:ext cx="5000175" cy="2668305"/>
            <a:chOff x="0" y="36440"/>
            <a:chExt cx="6666900" cy="3557740"/>
          </a:xfrm>
        </p:grpSpPr>
        <p:sp>
          <p:nvSpPr>
            <p:cNvPr id="238" name="Google Shape;238;p40"/>
            <p:cNvSpPr/>
            <p:nvPr/>
          </p:nvSpPr>
          <p:spPr>
            <a:xfrm>
              <a:off x="0" y="36440"/>
              <a:ext cx="6666900" cy="17343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EC8154"/>
                </a:gs>
                <a:gs pos="50000">
                  <a:srgbClr val="F16E27"/>
                </a:gs>
                <a:gs pos="100000">
                  <a:srgbClr val="DF5D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0"/>
            <p:cNvSpPr txBox="1"/>
            <p:nvPr/>
          </p:nvSpPr>
          <p:spPr>
            <a:xfrm>
              <a:off x="84655" y="121095"/>
              <a:ext cx="6497400" cy="156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575" tIns="88575" rIns="88575" bIns="8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rial"/>
                <a:buNone/>
              </a:pPr>
              <a:r>
                <a:rPr lang="en" sz="2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Disputes between a taxpayer and a tax authority over a tax matter</a:t>
              </a:r>
              <a:endParaRPr sz="1100"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0" y="1859880"/>
              <a:ext cx="6666900" cy="17343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99BA4A"/>
                </a:gs>
                <a:gs pos="50000">
                  <a:srgbClr val="8FB614"/>
                </a:gs>
                <a:gs pos="100000">
                  <a:srgbClr val="81A70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0"/>
            <p:cNvSpPr txBox="1"/>
            <p:nvPr/>
          </p:nvSpPr>
          <p:spPr>
            <a:xfrm>
              <a:off x="84655" y="1944535"/>
              <a:ext cx="6497400" cy="156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575" tIns="88575" rIns="88575" bIns="8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rial"/>
                <a:buNone/>
              </a:pPr>
              <a:r>
                <a:rPr lang="en" sz="2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This can cover a wide variety of matters– covers the start of an audit to litigation in court to collections</a:t>
              </a:r>
              <a:endParaRPr sz="1100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1" name="Rectangle 440">
            <a:extLst>
              <a:ext uri="{FF2B5EF4-FFF2-40B4-BE49-F238E27FC236}">
                <a16:creationId xmlns:a16="http://schemas.microsoft.com/office/drawing/2014/main" id="{77C59BEC-C4CC-4741-B975-08C543178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42" name="Arc 441">
            <a:extLst>
              <a:ext uri="{FF2B5EF4-FFF2-40B4-BE49-F238E27FC236}">
                <a16:creationId xmlns:a16="http://schemas.microsoft.com/office/drawing/2014/main" id="{72DEF309-605D-4117-9340-6D589B6C3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986173" flipV="1">
            <a:off x="2948210" y="488711"/>
            <a:ext cx="3062575" cy="3062575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9" name="Google Shape;349;p55"/>
          <p:cNvSpPr txBox="1">
            <a:spLocks noGrp="1"/>
          </p:cNvSpPr>
          <p:nvPr>
            <p:ph type="title"/>
          </p:nvPr>
        </p:nvSpPr>
        <p:spPr>
          <a:xfrm>
            <a:off x="628651" y="119370"/>
            <a:ext cx="7886699" cy="994173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US" dirty="0"/>
              <a:t>IRS Independent Office of Appeals during a Tax Court Case	</a:t>
            </a:r>
          </a:p>
        </p:txBody>
      </p:sp>
      <p:sp>
        <p:nvSpPr>
          <p:cNvPr id="350" name="Google Shape;350;p55"/>
          <p:cNvSpPr txBox="1">
            <a:spLocks noGrp="1"/>
          </p:cNvSpPr>
          <p:nvPr>
            <p:ph type="body" idx="1"/>
          </p:nvPr>
        </p:nvSpPr>
        <p:spPr>
          <a:xfrm>
            <a:off x="370573" y="1217596"/>
            <a:ext cx="5693343" cy="3729789"/>
          </a:xfrm>
          <a:prstGeom prst="rect">
            <a:avLst/>
          </a:prstGeom>
        </p:spPr>
        <p:txBody>
          <a:bodyPr spcFirstLastPara="1" lIns="68575" tIns="34275" rIns="68575" bIns="34275" anchorCtr="0">
            <a:noAutofit/>
          </a:bodyPr>
          <a:lstStyle/>
          <a:p>
            <a:pPr marL="177800" lvl="0" indent="-16954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After IRS files its answer in a deficiency case, the following will happen:</a:t>
            </a:r>
          </a:p>
          <a:p>
            <a:pPr marL="520700" lvl="1" indent="-168909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If Notice of Deficiency was issued by IRS Examinations (not Appeals):</a:t>
            </a:r>
          </a:p>
          <a:p>
            <a:pPr marL="863600" lvl="2" indent="-168275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Case forwarded to IRS Appeals to pursue settlement</a:t>
            </a:r>
          </a:p>
          <a:p>
            <a:pPr marL="863600" lvl="2" indent="-168275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IRS Appeals analyzes hazards of litigation</a:t>
            </a:r>
          </a:p>
          <a:p>
            <a:pPr marL="863600" lvl="2" indent="-168275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If petitioner presents new information to Appeals that petitioner did not previously present to IRS Examinations:</a:t>
            </a:r>
          </a:p>
          <a:p>
            <a:pPr marL="1206500" lvl="3" indent="-17653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Appeals sends information back to IRS Examination for review and consideration</a:t>
            </a:r>
          </a:p>
          <a:p>
            <a:pPr marL="1206500" lvl="3" indent="-17653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IRS Examinations has 75 days to provide its views on the new records and to inform IRS Appeals whether new information changed IRS Examination’s position. </a:t>
            </a:r>
          </a:p>
          <a:p>
            <a:pPr marL="1206500" lvl="3" indent="-17653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If Appeals and petitioner do not resolve the case, then IRS Appeals will send it back to IRS Counsel for trial preparation. </a:t>
            </a:r>
          </a:p>
          <a:p>
            <a:pPr marL="1206500" lvl="3" indent="-17653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If Appeals issued the Notice of Deficiency, then Tax Court case remains with IRS Counsel for trial preparation.  Taxpayer/petitioner does not get two opportunities with Appeals.</a:t>
            </a:r>
          </a:p>
          <a:p>
            <a:pPr marL="177800" lvl="0" indent="-169545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200" dirty="0"/>
              <a:t>In CDP Tax Court case, Appeals issues Notice of Determination =</a:t>
            </a:r>
          </a:p>
          <a:p>
            <a:pPr marL="520700" lvl="1" indent="-151130" rtl="0">
              <a:spcBef>
                <a:spcPts val="800"/>
              </a:spcBef>
              <a:spcAft>
                <a:spcPts val="0"/>
              </a:spcAft>
              <a:buSzPct val="77777"/>
              <a:buChar char="•"/>
            </a:pPr>
            <a:r>
              <a:rPr lang="en-US" sz="1200" dirty="0"/>
              <a:t>Need to petition Appeals’ notice</a:t>
            </a:r>
          </a:p>
          <a:p>
            <a:pPr marL="520700" lvl="1" indent="-151130" rtl="0">
              <a:spcBef>
                <a:spcPts val="800"/>
              </a:spcBef>
              <a:spcAft>
                <a:spcPts val="0"/>
              </a:spcAft>
              <a:buSzPct val="77777"/>
              <a:buChar char="•"/>
            </a:pPr>
            <a:r>
              <a:rPr lang="en-US" sz="1200" dirty="0"/>
              <a:t>Go back to Appeals only if case is remanded</a:t>
            </a:r>
          </a:p>
        </p:txBody>
      </p:sp>
      <p:sp>
        <p:nvSpPr>
          <p:cNvPr id="443" name="Oval 44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7756" y="3921020"/>
            <a:ext cx="830430" cy="80790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5" name="Graphic 354" descr="Judge">
            <a:extLst>
              <a:ext uri="{FF2B5EF4-FFF2-40B4-BE49-F238E27FC236}">
                <a16:creationId xmlns:a16="http://schemas.microsoft.com/office/drawing/2014/main" id="{A8F48340-C2A9-5EC9-DC3F-62EC57D9F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19537" y="1447365"/>
            <a:ext cx="3104146" cy="3166198"/>
          </a:xfrm>
          <a:custGeom>
            <a:avLst/>
            <a:gdLst/>
            <a:ahLst/>
            <a:cxnLst/>
            <a:rect l="l" t="t" r="r" b="b"/>
            <a:pathLst>
              <a:path w="4221597" h="4303912">
                <a:moveTo>
                  <a:pt x="126986" y="0"/>
                </a:moveTo>
                <a:lnTo>
                  <a:pt x="4094611" y="0"/>
                </a:lnTo>
                <a:cubicBezTo>
                  <a:pt x="4164743" y="0"/>
                  <a:pt x="4221597" y="56854"/>
                  <a:pt x="4221597" y="126986"/>
                </a:cubicBezTo>
                <a:lnTo>
                  <a:pt x="4221597" y="4176926"/>
                </a:lnTo>
                <a:cubicBezTo>
                  <a:pt x="4221597" y="4247058"/>
                  <a:pt x="4164743" y="4303912"/>
                  <a:pt x="4094611" y="4303912"/>
                </a:cubicBezTo>
                <a:lnTo>
                  <a:pt x="126986" y="4303912"/>
                </a:lnTo>
                <a:cubicBezTo>
                  <a:pt x="56854" y="4303912"/>
                  <a:pt x="0" y="4247058"/>
                  <a:pt x="0" y="4176926"/>
                </a:cubicBezTo>
                <a:lnTo>
                  <a:pt x="0" y="126986"/>
                </a:lnTo>
                <a:cubicBezTo>
                  <a:pt x="0" y="56854"/>
                  <a:pt x="56854" y="0"/>
                  <a:pt x="126986" y="0"/>
                </a:cubicBezTo>
                <a:close/>
              </a:path>
            </a:pathLst>
          </a:custGeom>
        </p:spPr>
      </p:pic>
      <p:sp>
        <p:nvSpPr>
          <p:cNvPr id="351" name="Google Shape;351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20</a:t>
            </a:fld>
            <a:endParaRPr lang="e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6" name="Rectangle 395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Google Shape;381;p59"/>
          <p:cNvSpPr txBox="1">
            <a:spLocks noGrp="1"/>
          </p:cNvSpPr>
          <p:nvPr>
            <p:ph type="title"/>
          </p:nvPr>
        </p:nvSpPr>
        <p:spPr>
          <a:xfrm>
            <a:off x="2839453" y="1"/>
            <a:ext cx="4875975" cy="967216"/>
          </a:xfrm>
          <a:prstGeom prst="rect">
            <a:avLst/>
          </a:prstGeom>
        </p:spPr>
        <p:txBody>
          <a:bodyPr spcFirstLastPara="1" lIns="68575" tIns="34275" rIns="68575" bIns="34275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 sz="3000" dirty="0"/>
              <a:t>Right to Appeal a Tax Court Decision</a:t>
            </a:r>
            <a:endParaRPr lang="en-US" sz="3000" dirty="0"/>
          </a:p>
        </p:txBody>
      </p:sp>
      <p:pic>
        <p:nvPicPr>
          <p:cNvPr id="387" name="Graphic 386" descr="Gavel">
            <a:extLst>
              <a:ext uri="{FF2B5EF4-FFF2-40B4-BE49-F238E27FC236}">
                <a16:creationId xmlns:a16="http://schemas.microsoft.com/office/drawing/2014/main" id="{CEAE46EF-14E5-EDA4-E8E8-DF1B00CDB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994803"/>
            <a:ext cx="2839453" cy="2691673"/>
          </a:xfrm>
          <a:prstGeom prst="rect">
            <a:avLst/>
          </a:prstGeom>
        </p:spPr>
      </p:pic>
      <p:sp>
        <p:nvSpPr>
          <p:cNvPr id="382" name="Google Shape;382;p59"/>
          <p:cNvSpPr txBox="1">
            <a:spLocks noGrp="1"/>
          </p:cNvSpPr>
          <p:nvPr>
            <p:ph type="body" idx="1"/>
          </p:nvPr>
        </p:nvSpPr>
        <p:spPr>
          <a:xfrm>
            <a:off x="2964582" y="994803"/>
            <a:ext cx="6107230" cy="3778209"/>
          </a:xfrm>
          <a:prstGeom prst="rect">
            <a:avLst/>
          </a:prstGeom>
        </p:spPr>
        <p:txBody>
          <a:bodyPr spcFirstLastPara="1" lIns="68575" tIns="34275" rIns="68575" bIns="34275" anchor="t" anchorCtr="0">
            <a:noAutofit/>
          </a:bodyPr>
          <a:lstStyle/>
          <a:p>
            <a:pPr marL="177800" lvl="0" indent="-17954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Four steps to end of Tax Court case after trial and briefing:</a:t>
            </a:r>
          </a:p>
          <a:p>
            <a:pPr marL="520700" lvl="1" indent="-177482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First, Tax Court issues an opinion (this could take years).</a:t>
            </a:r>
          </a:p>
          <a:p>
            <a:pPr marL="520700" lvl="1" indent="-177482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Second, if the Court does not rule entirely in favor of one party, then the parties must agree on Rule 155 computations for the additional amount of tax based on the opinion.</a:t>
            </a:r>
          </a:p>
          <a:p>
            <a:pPr marL="520700" lvl="1" indent="-177482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Third, parties file the Rule 155 computations.</a:t>
            </a:r>
          </a:p>
          <a:p>
            <a:pPr marL="520700" lvl="1" indent="-177482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Fourth, Court enters a decision.</a:t>
            </a:r>
          </a:p>
          <a:p>
            <a:pPr marL="177800" lvl="0" indent="-179546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Either party can appeal a Tax Court </a:t>
            </a:r>
            <a:r>
              <a:rPr lang="en-US" sz="1400" u="sng" dirty="0"/>
              <a:t>decision</a:t>
            </a:r>
            <a:r>
              <a:rPr lang="en-US" sz="1400" dirty="0"/>
              <a:t>.</a:t>
            </a:r>
          </a:p>
          <a:p>
            <a:pPr marL="520700" lvl="1" indent="-177482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Appeals from the decision.</a:t>
            </a:r>
          </a:p>
          <a:p>
            <a:pPr marL="520700" lvl="1" indent="-177482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Do not appeal from the Tax Court’s opinion after trial and briefing.  Must wait for decision.</a:t>
            </a:r>
          </a:p>
          <a:p>
            <a:pPr marL="177800" lvl="0" indent="-179546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Appeal lies with Circuit Court of Appeal that would have jurisdiction over petitioner at the time that petitioner filed the petition</a:t>
            </a:r>
          </a:p>
          <a:p>
            <a:pPr marL="177800" lvl="0" indent="-179546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/>
              <a:t>Address listed on the petition is important for determining which Circuit’s law applies to the case.  </a:t>
            </a:r>
            <a:r>
              <a:rPr lang="en-US" sz="1400" i="1" dirty="0"/>
              <a:t>See</a:t>
            </a:r>
            <a:r>
              <a:rPr lang="en-US" sz="1400" dirty="0"/>
              <a:t> </a:t>
            </a:r>
            <a:r>
              <a:rPr lang="en-US" sz="1400" i="1" dirty="0" err="1"/>
              <a:t>Golsen</a:t>
            </a:r>
            <a:r>
              <a:rPr lang="en-US" sz="1400" i="1" dirty="0"/>
              <a:t> v. Commissioner</a:t>
            </a:r>
            <a:r>
              <a:rPr lang="en-US" sz="1400" dirty="0"/>
              <a:t>, 54 T.C. 742 (1970).</a:t>
            </a:r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800599"/>
            <a:ext cx="9144000" cy="342580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Rectangle 397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4800599"/>
            <a:ext cx="6115048" cy="342579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3" name="Google Shape;383;p59"/>
          <p:cNvSpPr txBox="1">
            <a:spLocks noGrp="1"/>
          </p:cNvSpPr>
          <p:nvPr>
            <p:ph type="sldNum" idx="12"/>
          </p:nvPr>
        </p:nvSpPr>
        <p:spPr>
          <a:xfrm>
            <a:off x="8778240" y="4841748"/>
            <a:ext cx="336042" cy="273843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z="800">
                <a:solidFill>
                  <a:srgbClr val="FFFFFF"/>
                </a:solidFill>
              </a:rPr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21</a:t>
            </a:fld>
            <a:endParaRPr lang="en-US" sz="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6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1" name="Google Shape;39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1148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phic 2" descr="Open book outline">
            <a:extLst>
              <a:ext uri="{FF2B5EF4-FFF2-40B4-BE49-F238E27FC236}">
                <a16:creationId xmlns:a16="http://schemas.microsoft.com/office/drawing/2014/main" id="{7BDDC042-64EB-4A6C-067D-4C0414A5D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4800" y="2114550"/>
            <a:ext cx="914400" cy="914400"/>
          </a:xfrm>
          <a:prstGeom prst="rect">
            <a:avLst/>
          </a:prstGeom>
        </p:spPr>
      </p:pic>
      <p:pic>
        <p:nvPicPr>
          <p:cNvPr id="7" name="Graphic 6" descr="Open book outline">
            <a:extLst>
              <a:ext uri="{FF2B5EF4-FFF2-40B4-BE49-F238E27FC236}">
                <a16:creationId xmlns:a16="http://schemas.microsoft.com/office/drawing/2014/main" id="{A05F2EBE-A2E7-8E83-687C-210A44AF2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4800" y="2114550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61"/>
          <p:cNvGrpSpPr/>
          <p:nvPr/>
        </p:nvGrpSpPr>
        <p:grpSpPr>
          <a:xfrm>
            <a:off x="866612" y="373761"/>
            <a:ext cx="7426997" cy="4395979"/>
            <a:chOff x="1155481" y="498348"/>
            <a:chExt cx="9902663" cy="5861304"/>
          </a:xfrm>
        </p:grpSpPr>
        <p:sp>
          <p:nvSpPr>
            <p:cNvPr id="397" name="Google Shape;397;p61"/>
            <p:cNvSpPr/>
            <p:nvPr/>
          </p:nvSpPr>
          <p:spPr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4901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61"/>
            <p:cNvSpPr/>
            <p:nvPr/>
          </p:nvSpPr>
          <p:spPr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4901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61"/>
            <p:cNvSpPr/>
            <p:nvPr/>
          </p:nvSpPr>
          <p:spPr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69803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0" name="Google Shape;400;p61"/>
          <p:cNvSpPr/>
          <p:nvPr/>
        </p:nvSpPr>
        <p:spPr>
          <a:xfrm>
            <a:off x="0" y="1885950"/>
            <a:ext cx="9144000" cy="1371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61"/>
          <p:cNvSpPr txBox="1">
            <a:spLocks noGrp="1"/>
          </p:cNvSpPr>
          <p:nvPr>
            <p:ph type="title"/>
          </p:nvPr>
        </p:nvSpPr>
        <p:spPr>
          <a:xfrm>
            <a:off x="1143000" y="2082403"/>
            <a:ext cx="6858000" cy="1035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lay"/>
              <a:buNone/>
            </a:pPr>
            <a:r>
              <a:rPr lang="en" sz="3000">
                <a:solidFill>
                  <a:schemeClr val="dk2"/>
                </a:solidFill>
              </a:rPr>
              <a:t>Now what do you do?  What are your client’s options?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8" name="Google Shape;40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15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1" name="Rectangle 47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85748" y="285751"/>
            <a:ext cx="5143501" cy="4571996"/>
          </a:xfrm>
          <a:prstGeom prst="rect">
            <a:avLst/>
          </a:prstGeom>
          <a:ln>
            <a:noFill/>
          </a:ln>
          <a:effectLst>
            <a:outerShdw blurRad="381000" dist="101600" sx="99000" sy="99000" algn="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Google Shape;413;p63"/>
          <p:cNvSpPr txBox="1">
            <a:spLocks noGrp="1"/>
          </p:cNvSpPr>
          <p:nvPr>
            <p:ph type="title"/>
          </p:nvPr>
        </p:nvSpPr>
        <p:spPr>
          <a:xfrm>
            <a:off x="530559" y="3408528"/>
            <a:ext cx="3594477" cy="1358733"/>
          </a:xfrm>
          <a:prstGeom prst="rect">
            <a:avLst/>
          </a:prstGeom>
        </p:spPr>
        <p:txBody>
          <a:bodyPr spcFirstLastPara="1" lIns="68575" tIns="34275" rIns="68575" bIns="3427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US" sz="3000"/>
              <a:t>Introduction to IRS Collections</a:t>
            </a:r>
            <a:endParaRPr lang="en-US" sz="3000" dirty="0"/>
          </a:p>
        </p:txBody>
      </p:sp>
      <p:pic>
        <p:nvPicPr>
          <p:cNvPr id="7" name="Picture 6" descr="Pile of American dollar banknotes">
            <a:extLst>
              <a:ext uri="{FF2B5EF4-FFF2-40B4-BE49-F238E27FC236}">
                <a16:creationId xmlns:a16="http://schemas.microsoft.com/office/drawing/2014/main" id="{0D6271EA-1F0D-03EC-661B-CD5A4AD159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63" b="4738"/>
          <a:stretch>
            <a:fillRect/>
          </a:stretch>
        </p:blipFill>
        <p:spPr>
          <a:xfrm>
            <a:off x="20" y="10"/>
            <a:ext cx="4571980" cy="3086090"/>
          </a:xfrm>
          <a:prstGeom prst="rect">
            <a:avLst/>
          </a:prstGeom>
        </p:spPr>
      </p:pic>
      <p:sp>
        <p:nvSpPr>
          <p:cNvPr id="414" name="Google Shape;414;p63"/>
          <p:cNvSpPr txBox="1">
            <a:spLocks noGrp="1"/>
          </p:cNvSpPr>
          <p:nvPr>
            <p:ph type="body" idx="1"/>
          </p:nvPr>
        </p:nvSpPr>
        <p:spPr>
          <a:xfrm>
            <a:off x="4692316" y="38502"/>
            <a:ext cx="4451683" cy="5104998"/>
          </a:xfrm>
          <a:prstGeom prst="rect">
            <a:avLst/>
          </a:prstGeom>
        </p:spPr>
        <p:txBody>
          <a:bodyPr spcFirstLastPara="1" lIns="68575" tIns="34275" rIns="68575" bIns="3427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400" dirty="0"/>
              <a:t>Assessment – the moment that a taxpayer’s tax liability is recorded on the taxpayer’s account –</a:t>
            </a:r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400" dirty="0"/>
              <a:t> Collection Statute Expiration Date (“CSED”)</a:t>
            </a:r>
          </a:p>
          <a:p>
            <a:pPr marL="342900" lvl="1" indent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400" dirty="0"/>
              <a:t>IRS = 10 years from the date of assessment – </a:t>
            </a:r>
          </a:p>
          <a:p>
            <a:pPr marL="342900" lvl="1" indent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400" dirty="0"/>
              <a:t>Collection statute tolled for certain actions such as the time period during which a taxpayer negotiates a collections alternative or while the taxpayer’s bankruptcy action is pending</a:t>
            </a:r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400" dirty="0"/>
              <a:t>Collection Alternative based on Ability to Pay</a:t>
            </a:r>
          </a:p>
          <a:p>
            <a:pPr marL="342900" lvl="1" indent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400" dirty="0"/>
              <a:t>Calculation of net monthly income =</a:t>
            </a:r>
          </a:p>
          <a:p>
            <a:pPr marL="685800" lvl="2" indent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400" dirty="0"/>
              <a:t>gross income</a:t>
            </a:r>
          </a:p>
          <a:p>
            <a:pPr marL="685800" lvl="2" indent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400" dirty="0"/>
              <a:t>less allowable expenses</a:t>
            </a:r>
          </a:p>
          <a:p>
            <a:pPr marL="342900" lvl="1" indent="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400" dirty="0"/>
              <a:t>Calculation of net equity in assets</a:t>
            </a:r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400" dirty="0"/>
              <a:t>Personal Liability &gt; $50,000:</a:t>
            </a:r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400" dirty="0"/>
              <a:t>         taxpayer be certified to the State Department for US passport revocation</a:t>
            </a:r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400" dirty="0"/>
              <a:t>         passport revocation reversed when taxpayer becomes collection compliant =</a:t>
            </a:r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400" dirty="0"/>
              <a:t>	either full paid or enters into a collection alternative accepted by the IRS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4"/>
          <p:cNvSpPr/>
          <p:nvPr/>
        </p:nvSpPr>
        <p:spPr>
          <a:xfrm>
            <a:off x="-1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64"/>
          <p:cNvSpPr txBox="1">
            <a:spLocks noGrp="1"/>
          </p:cNvSpPr>
          <p:nvPr>
            <p:ph type="title"/>
          </p:nvPr>
        </p:nvSpPr>
        <p:spPr>
          <a:xfrm>
            <a:off x="3415300" y="411348"/>
            <a:ext cx="5098906" cy="1256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"/>
              <a:buNone/>
            </a:pPr>
            <a:r>
              <a:rPr lang="en" sz="3000"/>
              <a:t>If the taxpayer is assessed a balance due…</a:t>
            </a:r>
            <a:endParaRPr/>
          </a:p>
        </p:txBody>
      </p:sp>
      <p:pic>
        <p:nvPicPr>
          <p:cNvPr id="421" name="Google Shape;421;p64"/>
          <p:cNvPicPr preferRelativeResize="0"/>
          <p:nvPr/>
        </p:nvPicPr>
        <p:blipFill rotWithShape="1">
          <a:blip r:embed="rId3">
            <a:alphaModFix/>
          </a:blip>
          <a:srcRect l="50681" r="3423"/>
          <a:stretch/>
        </p:blipFill>
        <p:spPr>
          <a:xfrm>
            <a:off x="1" y="8"/>
            <a:ext cx="3147372" cy="51434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2" name="Google Shape;422;p64"/>
          <p:cNvGrpSpPr/>
          <p:nvPr/>
        </p:nvGrpSpPr>
        <p:grpSpPr>
          <a:xfrm>
            <a:off x="3415300" y="1874301"/>
            <a:ext cx="5098950" cy="3269127"/>
            <a:chOff x="-1" y="89238"/>
            <a:chExt cx="6798600" cy="4358836"/>
          </a:xfrm>
        </p:grpSpPr>
        <p:sp>
          <p:nvSpPr>
            <p:cNvPr id="423" name="Google Shape;423;p64"/>
            <p:cNvSpPr/>
            <p:nvPr/>
          </p:nvSpPr>
          <p:spPr>
            <a:xfrm>
              <a:off x="0" y="89238"/>
              <a:ext cx="6798539" cy="515970"/>
            </a:xfrm>
            <a:prstGeom prst="roundRect">
              <a:avLst>
                <a:gd name="adj" fmla="val 16667"/>
              </a:avLst>
            </a:prstGeom>
            <a:solidFill>
              <a:srgbClr val="A0289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64"/>
            <p:cNvSpPr txBox="1"/>
            <p:nvPr/>
          </p:nvSpPr>
          <p:spPr>
            <a:xfrm>
              <a:off x="25188" y="114426"/>
              <a:ext cx="6748163" cy="4655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000" tIns="60000" rIns="60000" bIns="6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They can always pay it (of course)</a:t>
              </a:r>
              <a:endParaRPr sz="1100"/>
            </a:p>
          </p:txBody>
        </p:sp>
        <p:sp>
          <p:nvSpPr>
            <p:cNvPr id="425" name="Google Shape;425;p64"/>
            <p:cNvSpPr/>
            <p:nvPr/>
          </p:nvSpPr>
          <p:spPr>
            <a:xfrm>
              <a:off x="0" y="665688"/>
              <a:ext cx="6798539" cy="515970"/>
            </a:xfrm>
            <a:prstGeom prst="roundRect">
              <a:avLst>
                <a:gd name="adj" fmla="val 16667"/>
              </a:avLst>
            </a:prstGeom>
            <a:solidFill>
              <a:srgbClr val="4CA62C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4"/>
            <p:cNvSpPr txBox="1"/>
            <p:nvPr/>
          </p:nvSpPr>
          <p:spPr>
            <a:xfrm>
              <a:off x="25188" y="690876"/>
              <a:ext cx="6748163" cy="4655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000" tIns="60000" rIns="60000" bIns="6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If the taxpayer does not pay the balance due,</a:t>
              </a:r>
              <a:endParaRPr sz="1100"/>
            </a:p>
          </p:txBody>
        </p:sp>
        <p:sp>
          <p:nvSpPr>
            <p:cNvPr id="427" name="Google Shape;427;p64"/>
            <p:cNvSpPr/>
            <p:nvPr/>
          </p:nvSpPr>
          <p:spPr>
            <a:xfrm>
              <a:off x="0" y="1181658"/>
              <a:ext cx="6798539" cy="243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64"/>
            <p:cNvSpPr txBox="1"/>
            <p:nvPr/>
          </p:nvSpPr>
          <p:spPr>
            <a:xfrm>
              <a:off x="-1" y="1181674"/>
              <a:ext cx="6798600" cy="326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1900" tIns="20000" rIns="112025" bIns="20000" anchor="t" anchorCtr="0">
              <a:noAutofit/>
            </a:bodyPr>
            <a:lstStyle/>
            <a:p>
              <a:pPr marL="127000" marR="0" lvl="1" indent="-1270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IRS issues Notice of Tax Due and Demand for Repayment</a:t>
              </a:r>
              <a:endParaRPr sz="1100"/>
            </a:p>
            <a:p>
              <a:pPr marL="127000" marR="0" lvl="1" indent="-1270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Options??</a:t>
              </a:r>
              <a:endParaRPr sz="1100"/>
            </a:p>
            <a:p>
              <a:pPr marL="254000" marR="0" lvl="2" indent="-1270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Taxpayer can pay it and request a refund</a:t>
              </a:r>
              <a:endParaRPr sz="1100"/>
            </a:p>
            <a:p>
              <a:pPr marL="254000" marR="0" lvl="2" indent="-1270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Taxpayer can disagree with assessment </a:t>
              </a:r>
              <a:endParaRPr sz="1100"/>
            </a:p>
            <a:p>
              <a:pPr marL="381000" marR="0" lvl="3" indent="-1270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Request audit reconsideration</a:t>
              </a:r>
              <a:endParaRPr sz="1100"/>
            </a:p>
            <a:p>
              <a:pPr marL="381000" marR="0" lvl="3" indent="-1270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Offer in Compromise (Doubt as to Liability)</a:t>
              </a:r>
              <a:endParaRPr sz="1100"/>
            </a:p>
            <a:p>
              <a:pPr marL="381000" marR="0" lvl="3" indent="-1270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Innocent Spouse Claim</a:t>
              </a:r>
              <a:endParaRPr sz="1100"/>
            </a:p>
            <a:p>
              <a:pPr marL="254000" marR="0" lvl="2" indent="-1270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If the Taxpayer does nothing, the IRS will start to send a set of esca</a:t>
              </a:r>
              <a:r>
                <a:rPr lang="en" sz="1200">
                  <a:solidFill>
                    <a:schemeClr val="dk1"/>
                  </a:solidFill>
                </a:rPr>
                <a:t>lating </a:t>
              </a:r>
              <a:r>
                <a:rPr lang="en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collection notices: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54000" marR="0" lvl="2" indent="-444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Char char="•"/>
              </a:pPr>
              <a:r>
                <a:rPr lang="en" sz="1200">
                  <a:solidFill>
                    <a:schemeClr val="dk1"/>
                  </a:solidFill>
                </a:rPr>
                <a:t>CP 501 First Reminder</a:t>
              </a:r>
              <a:endParaRPr sz="1200">
                <a:solidFill>
                  <a:schemeClr val="dk1"/>
                </a:solidFill>
              </a:endParaRPr>
            </a:p>
            <a:p>
              <a:pPr marL="254000" marR="0" lvl="2" indent="-444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Char char="•"/>
              </a:pPr>
              <a:r>
                <a:rPr lang="en" sz="1200">
                  <a:solidFill>
                    <a:schemeClr val="dk1"/>
                  </a:solidFill>
                </a:rPr>
                <a:t>CP 503 First Warning of Collection Action</a:t>
              </a:r>
              <a:endParaRPr sz="1200">
                <a:solidFill>
                  <a:schemeClr val="dk1"/>
                </a:solidFill>
              </a:endParaRPr>
            </a:p>
            <a:p>
              <a:pPr marL="254000" marR="0" lvl="2" indent="-444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Char char="•"/>
              </a:pPr>
              <a:r>
                <a:rPr lang="en" sz="1200">
                  <a:solidFill>
                    <a:schemeClr val="dk1"/>
                  </a:solidFill>
                </a:rPr>
                <a:t>CP 504 and CP504B Final notice before IRS can legally seize property via levy</a:t>
              </a:r>
              <a:endParaRPr sz="1200">
                <a:solidFill>
                  <a:schemeClr val="dk1"/>
                </a:solidFill>
              </a:endParaRPr>
            </a:p>
            <a:p>
              <a:pPr marL="1828800" marR="0" lvl="0" indent="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5" name="Google Shape;43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02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872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Play"/>
              <a:buNone/>
            </a:pPr>
            <a:r>
              <a:rPr lang="en">
                <a:solidFill>
                  <a:srgbClr val="002060"/>
                </a:solidFill>
              </a:rPr>
              <a:t>Collection notices give you an opportunity to pursue collection alternatives with the IRS</a:t>
            </a:r>
            <a:endParaRPr/>
          </a:p>
        </p:txBody>
      </p:sp>
      <p:sp>
        <p:nvSpPr>
          <p:cNvPr id="441" name="Google Shape;441;p6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lang="en">
                <a:solidFill>
                  <a:srgbClr val="002060"/>
                </a:solidFill>
              </a:rPr>
              <a:t>Collection Alternatives:</a:t>
            </a:r>
            <a:endParaRPr/>
          </a:p>
        </p:txBody>
      </p:sp>
      <p:sp>
        <p:nvSpPr>
          <p:cNvPr id="442" name="Google Shape;442;p66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/>
          </a:bodyPr>
          <a:lstStyle/>
          <a:p>
            <a:pPr marL="177800" lvl="0" indent="-17414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">
                <a:solidFill>
                  <a:srgbClr val="002060"/>
                </a:solidFill>
              </a:rPr>
              <a:t>Wrongful Levy/ Release</a:t>
            </a:r>
            <a:endParaRPr/>
          </a:p>
          <a:p>
            <a:pPr marL="177800" lvl="0" indent="-17414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">
                <a:solidFill>
                  <a:srgbClr val="002060"/>
                </a:solidFill>
              </a:rPr>
              <a:t>Installment Plans</a:t>
            </a:r>
            <a:endParaRPr/>
          </a:p>
          <a:p>
            <a:pPr marL="177800" lvl="0" indent="-17414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">
                <a:solidFill>
                  <a:srgbClr val="002060"/>
                </a:solidFill>
              </a:rPr>
              <a:t>Offers in Compromise</a:t>
            </a:r>
            <a:endParaRPr/>
          </a:p>
          <a:p>
            <a:pPr marL="177800" lvl="0" indent="-17414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">
                <a:solidFill>
                  <a:srgbClr val="002060"/>
                </a:solidFill>
              </a:rPr>
              <a:t>Offer in Compromise (Doubt as to Liability)</a:t>
            </a:r>
            <a:endParaRPr/>
          </a:p>
          <a:p>
            <a:pPr marL="177800" lvl="0" indent="-17414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">
                <a:solidFill>
                  <a:srgbClr val="002060"/>
                </a:solidFill>
              </a:rPr>
              <a:t>Innocent Spouse</a:t>
            </a:r>
            <a:endParaRPr/>
          </a:p>
          <a:p>
            <a:pPr marL="177800" lvl="0" indent="-17414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">
                <a:solidFill>
                  <a:srgbClr val="002060"/>
                </a:solidFill>
              </a:rPr>
              <a:t>Currently Not Collectible Status</a:t>
            </a:r>
            <a:endParaRPr/>
          </a:p>
          <a:p>
            <a:pPr marL="177800" lvl="0" indent="-17414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">
                <a:solidFill>
                  <a:srgbClr val="002060"/>
                </a:solidFill>
              </a:rPr>
              <a:t>Lien Relief</a:t>
            </a:r>
            <a:endParaRPr/>
          </a:p>
          <a:p>
            <a:pPr marL="177800" lvl="0" indent="-50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443" name="Google Shape;443;p66"/>
          <p:cNvSpPr txBox="1">
            <a:spLocks noGrp="1"/>
          </p:cNvSpPr>
          <p:nvPr>
            <p:ph type="body" idx="3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</a:pPr>
            <a:r>
              <a:rPr lang="en">
                <a:solidFill>
                  <a:srgbClr val="002060"/>
                </a:solidFill>
              </a:rPr>
              <a:t>If the Taxpayer doesn’t respond:</a:t>
            </a:r>
            <a:endParaRPr/>
          </a:p>
        </p:txBody>
      </p:sp>
      <p:sp>
        <p:nvSpPr>
          <p:cNvPr id="444" name="Google Shape;444;p66"/>
          <p:cNvSpPr txBox="1">
            <a:spLocks noGrp="1"/>
          </p:cNvSpPr>
          <p:nvPr>
            <p:ph type="body" idx="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17414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">
                <a:solidFill>
                  <a:srgbClr val="002060"/>
                </a:solidFill>
              </a:rPr>
              <a:t>IRS internally categorizes the case for forced collections:</a:t>
            </a:r>
            <a:endParaRPr/>
          </a:p>
          <a:p>
            <a:pPr marL="520700" lvl="1" indent="-18192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">
                <a:solidFill>
                  <a:srgbClr val="002060"/>
                </a:solidFill>
              </a:rPr>
              <a:t>Send for Field Collection</a:t>
            </a:r>
            <a:endParaRPr/>
          </a:p>
          <a:p>
            <a:pPr marL="520700" lvl="1" indent="-18192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">
                <a:solidFill>
                  <a:srgbClr val="002060"/>
                </a:solidFill>
              </a:rPr>
              <a:t>Shelve It (Not Assigned)</a:t>
            </a:r>
            <a:endParaRPr/>
          </a:p>
          <a:p>
            <a:pPr marL="520700" lvl="1" indent="-18192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">
                <a:solidFill>
                  <a:srgbClr val="002060"/>
                </a:solidFill>
              </a:rPr>
              <a:t>Queue It</a:t>
            </a:r>
            <a:endParaRPr/>
          </a:p>
          <a:p>
            <a:pPr marL="520700" lvl="1" indent="-18192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">
                <a:solidFill>
                  <a:srgbClr val="002060"/>
                </a:solidFill>
              </a:rPr>
              <a:t>Automated Collection</a:t>
            </a:r>
            <a:endParaRPr/>
          </a:p>
          <a:p>
            <a:pPr marL="3429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67" descr="White calculator"/>
          <p:cNvPicPr preferRelativeResize="0"/>
          <p:nvPr/>
        </p:nvPicPr>
        <p:blipFill rotWithShape="1">
          <a:blip r:embed="rId3">
            <a:alphaModFix/>
          </a:blip>
          <a:srcRect b="15730"/>
          <a:stretch/>
        </p:blipFill>
        <p:spPr>
          <a:xfrm>
            <a:off x="-4164979" y="-152024"/>
            <a:ext cx="6891452" cy="5143493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67"/>
          <p:cNvSpPr txBox="1">
            <a:spLocks noGrp="1"/>
          </p:cNvSpPr>
          <p:nvPr>
            <p:ph type="title"/>
          </p:nvPr>
        </p:nvSpPr>
        <p:spPr>
          <a:xfrm>
            <a:off x="2767693" y="274319"/>
            <a:ext cx="5617029" cy="98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Play"/>
              <a:buNone/>
            </a:pPr>
            <a:r>
              <a:rPr lang="en" sz="3400">
                <a:solidFill>
                  <a:srgbClr val="262626"/>
                </a:solidFill>
              </a:rPr>
              <a:t>Offer in Compromise (“OIC”)</a:t>
            </a:r>
            <a:endParaRPr sz="3100"/>
          </a:p>
        </p:txBody>
      </p:sp>
      <p:sp>
        <p:nvSpPr>
          <p:cNvPr id="451" name="Google Shape;451;p67"/>
          <p:cNvSpPr txBox="1">
            <a:spLocks noGrp="1"/>
          </p:cNvSpPr>
          <p:nvPr>
            <p:ph type="body" idx="1"/>
          </p:nvPr>
        </p:nvSpPr>
        <p:spPr>
          <a:xfrm>
            <a:off x="3307730" y="1053791"/>
            <a:ext cx="5150469" cy="4012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 sz="1100"/>
              <a:t>Negotiated amount that is less than the liability</a:t>
            </a:r>
            <a:endParaRPr/>
          </a:p>
          <a:p>
            <a:pPr marL="177800" lvl="0" indent="-184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 sz="1100"/>
              <a:t>Pennies on the dollar? Depends on the taxpayer’s financial profile</a:t>
            </a:r>
            <a:endParaRPr/>
          </a:p>
          <a:p>
            <a:pPr marL="177800" lvl="0" indent="-184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 sz="1100"/>
              <a:t>Calculation is based on:</a:t>
            </a:r>
            <a:endParaRPr/>
          </a:p>
          <a:p>
            <a:pPr marL="520700" lvl="1" indent="-184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 sz="1100"/>
              <a:t>Net equity in assets +</a:t>
            </a:r>
            <a:endParaRPr/>
          </a:p>
          <a:p>
            <a:pPr marL="863600" lvl="2" indent="-184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 sz="1100"/>
              <a:t>12 times net monthly income</a:t>
            </a:r>
            <a:endParaRPr/>
          </a:p>
          <a:p>
            <a:pPr marL="1206500" lvl="3" indent="-184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 sz="1100"/>
              <a:t>If taxpayer will pay full OIC within 5 months from the date OIC is accepted</a:t>
            </a:r>
            <a:endParaRPr/>
          </a:p>
          <a:p>
            <a:pPr marL="1206500" lvl="3" indent="-184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 sz="1100"/>
              <a:t>Must include 20% of offer with OIC submission</a:t>
            </a:r>
            <a:endParaRPr/>
          </a:p>
          <a:p>
            <a:pPr marL="863600" lvl="2" indent="-184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 sz="1100"/>
              <a:t>24 times net monthly income</a:t>
            </a:r>
            <a:endParaRPr/>
          </a:p>
          <a:p>
            <a:pPr marL="1206500" lvl="3" indent="-184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 sz="1100"/>
              <a:t>If taxpayer will pay full OIC within 2 years from the date OIC is accepted</a:t>
            </a:r>
            <a:endParaRPr/>
          </a:p>
          <a:p>
            <a:pPr marL="1206500" lvl="3" indent="-1841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 sz="1100"/>
              <a:t>Must include monthly payment with OIC submission and continue to make monthly payments while the OIC is pending</a:t>
            </a:r>
            <a:endParaRPr/>
          </a:p>
          <a:p>
            <a:pPr marL="177800" lvl="0" indent="-184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 sz="1100"/>
              <a:t>The higher the amount due and the shorter the CSED, the more likely that OIC will be accepted</a:t>
            </a:r>
            <a:endParaRPr/>
          </a:p>
          <a:p>
            <a:pPr marL="177800" lvl="0" indent="-184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 sz="1100"/>
              <a:t>Taxpayer must remain tax compliant for 5 years after OIC is accepted. If not, OIC will default and taxpayer back to being non-compliant</a:t>
            </a:r>
            <a:endParaRPr/>
          </a:p>
          <a:p>
            <a:pPr marL="177800" lvl="0" indent="-184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" sz="1100"/>
              <a:t>Refunds will be taken by taxing authority from the time the OIC is submitted and until full paid; however, the refund will not be credited to the taxpayer for the OIC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What is an IRS Audit</a:t>
            </a:r>
            <a:endParaRPr/>
          </a:p>
        </p:txBody>
      </p:sp>
      <p:sp>
        <p:nvSpPr>
          <p:cNvPr id="247" name="Google Shape;247;p4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177800" lvl="0" indent="-17414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/>
              <a:t>IRS review of a tax return to verify accuracy</a:t>
            </a:r>
            <a:endParaRPr/>
          </a:p>
          <a:p>
            <a:pPr marL="177800" lvl="0" indent="-17414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/>
              <a:t>Audits can be random </a:t>
            </a:r>
            <a:endParaRPr/>
          </a:p>
          <a:p>
            <a:pPr marL="177800" lvl="0" indent="-174148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/>
              <a:t>Audits can be triggered by certain red flags such as:</a:t>
            </a:r>
            <a:endParaRPr/>
          </a:p>
          <a:p>
            <a:pPr marL="520700" lvl="1" indent="-18192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/>
              <a:t>Deductions that comprise a high percentage of the taxpayer’s adjusted gross income</a:t>
            </a:r>
            <a:endParaRPr/>
          </a:p>
          <a:p>
            <a:pPr marL="520700" lvl="1" indent="-18192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/>
              <a:t>Large charitable contributions – especially non-cash charitable contributions</a:t>
            </a:r>
            <a:endParaRPr/>
          </a:p>
          <a:p>
            <a:pPr marL="520700" lvl="1" indent="-18192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/>
              <a:t>Mismatching of reported income as compared to the amounts reflected on the taxpayer’s information returns (W-2s, K-1s, 1099’s, et al.)</a:t>
            </a:r>
            <a:endParaRPr/>
          </a:p>
          <a:p>
            <a:pPr marL="520700" lvl="1" indent="-18192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/>
              <a:t>Taxpayer engaged in a transaction that the IRS has identified as abusive (“IRS Dirty Dozen”) –</a:t>
            </a:r>
            <a:endParaRPr/>
          </a:p>
          <a:p>
            <a:pPr marL="863600" lvl="2" indent="-17700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"/>
              <a:t>E.g. micro-captive insurance, donation of a large non-cash charitable contribution, abusive use of foreign pension plans, </a:t>
            </a:r>
            <a:endParaRPr/>
          </a:p>
        </p:txBody>
      </p:sp>
      <p:pic>
        <p:nvPicPr>
          <p:cNvPr id="248" name="Google Shape;24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487918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/>
              <a:t>Installment Agreement</a:t>
            </a:r>
            <a:endParaRPr/>
          </a:p>
        </p:txBody>
      </p:sp>
      <p:sp>
        <p:nvSpPr>
          <p:cNvPr id="457" name="Google Shape;457;p6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4879181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/>
              <a:t>Full Pay = full tax liability will be paid on or before the CSED if taxpayer makes all the agreed payments </a:t>
            </a:r>
            <a:endParaRPr/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/>
              <a:t>Taxing authorities tend to like it knowing they will ultimately be full paid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/>
              <a:t>Partial Pay = full tax liability will not be paid on before the CSED even if taxpayer makes all the agreed payments</a:t>
            </a:r>
            <a:endParaRPr/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/>
              <a:t>Similar to an OIC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/>
              <a:t>Taxpayer considered tax compliant from the time submits offer and throughout the tenure of the agreement = no levies taken</a:t>
            </a:r>
            <a:endParaRPr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" sz="1200"/>
              <a:t>BUT taxing authority will likely file a lien</a:t>
            </a:r>
            <a:endParaRPr/>
          </a:p>
        </p:txBody>
      </p:sp>
      <p:pic>
        <p:nvPicPr>
          <p:cNvPr id="458" name="Google Shape;458;p68" descr="White calculator"/>
          <p:cNvPicPr preferRelativeResize="0"/>
          <p:nvPr/>
        </p:nvPicPr>
        <p:blipFill rotWithShape="1">
          <a:blip r:embed="rId3">
            <a:alphaModFix/>
          </a:blip>
          <a:srcRect l="13982" r="51414" b="-2"/>
          <a:stretch/>
        </p:blipFill>
        <p:spPr>
          <a:xfrm>
            <a:off x="5803226" y="-1"/>
            <a:ext cx="266640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phic 2" descr="Transfer1 with solid fill">
            <a:extLst>
              <a:ext uri="{FF2B5EF4-FFF2-40B4-BE49-F238E27FC236}">
                <a16:creationId xmlns:a16="http://schemas.microsoft.com/office/drawing/2014/main" id="{490B60DE-E87A-C11B-E54A-F338BA7D1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5053" y="3505401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5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77" name="Rectangle 476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562310" cy="51435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3" name="Google Shape;463;p69"/>
          <p:cNvSpPr txBox="1">
            <a:spLocks noGrp="1"/>
          </p:cNvSpPr>
          <p:nvPr>
            <p:ph type="title"/>
          </p:nvPr>
        </p:nvSpPr>
        <p:spPr>
          <a:xfrm>
            <a:off x="3903647" y="196115"/>
            <a:ext cx="3117384" cy="1281183"/>
          </a:xfrm>
          <a:prstGeom prst="rect">
            <a:avLst/>
          </a:prstGeom>
        </p:spPr>
        <p:txBody>
          <a:bodyPr spcFirstLastPara="1" lIns="68575" tIns="34275" rIns="68575" bIns="3427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Play"/>
              <a:buNone/>
            </a:pPr>
            <a:r>
              <a:rPr lang="en-US" sz="3000" dirty="0"/>
              <a:t>Bankruptcy	</a:t>
            </a:r>
          </a:p>
        </p:txBody>
      </p:sp>
      <p:pic>
        <p:nvPicPr>
          <p:cNvPr id="3" name="Picture 2" descr="Front steps and columns of a majestic city building">
            <a:extLst>
              <a:ext uri="{FF2B5EF4-FFF2-40B4-BE49-F238E27FC236}">
                <a16:creationId xmlns:a16="http://schemas.microsoft.com/office/drawing/2014/main" id="{4B3EFA58-243D-8FEE-2E5D-F513868B9C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50" r="15316"/>
          <a:stretch>
            <a:fillRect/>
          </a:stretch>
        </p:blipFill>
        <p:spPr>
          <a:xfrm>
            <a:off x="20" y="-1"/>
            <a:ext cx="3681643" cy="5143501"/>
          </a:xfrm>
          <a:prstGeom prst="rect">
            <a:avLst/>
          </a:prstGeom>
        </p:spPr>
      </p:pic>
      <p:sp>
        <p:nvSpPr>
          <p:cNvPr id="464" name="Google Shape;464;p69"/>
          <p:cNvSpPr txBox="1">
            <a:spLocks noGrp="1"/>
          </p:cNvSpPr>
          <p:nvPr>
            <p:ph type="body" idx="1"/>
          </p:nvPr>
        </p:nvSpPr>
        <p:spPr>
          <a:xfrm>
            <a:off x="3883794" y="1068404"/>
            <a:ext cx="4336146" cy="4075095"/>
          </a:xfrm>
          <a:prstGeom prst="rect">
            <a:avLst/>
          </a:prstGeom>
        </p:spPr>
        <p:txBody>
          <a:bodyPr spcFirstLastPara="1" lIns="68575" tIns="34275" rIns="68575" bIns="34275" anchor="ctr" anchorCtr="0">
            <a:normAutofit/>
          </a:bodyPr>
          <a:lstStyle/>
          <a:p>
            <a:pPr marL="177800" lvl="0" indent="-171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US" sz="1400" dirty="0"/>
              <a:t>Taxes can be discharged if they are old and cold =</a:t>
            </a:r>
          </a:p>
          <a:p>
            <a:pPr marL="520700" lvl="1" indent="-17145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US" sz="1400" dirty="0"/>
              <a:t>Tax return must have been due at least 3 years before</a:t>
            </a:r>
          </a:p>
          <a:p>
            <a:pPr marL="520700" lvl="1" indent="-17145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US" sz="1400" dirty="0"/>
              <a:t>Debtor must have filed a valid return at least 2 years before</a:t>
            </a:r>
          </a:p>
          <a:p>
            <a:pPr marL="520700" lvl="1" indent="-17145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US" sz="1400" dirty="0"/>
              <a:t>Tax assessment must have occurred at least 240 days before bankruptcy filing</a:t>
            </a:r>
          </a:p>
          <a:p>
            <a:pPr marL="520700" lvl="1" indent="-171450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US" sz="1400" dirty="0"/>
              <a:t>Muddier if a lien has been filed for the liability</a:t>
            </a:r>
          </a:p>
          <a:p>
            <a:pPr marL="177800" lvl="0" indent="-17145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US" sz="1400" dirty="0"/>
              <a:t>Can discharge consumer debt, as well</a:t>
            </a:r>
          </a:p>
          <a:p>
            <a:pPr marL="177800" lvl="0" indent="-17145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US" sz="1400" dirty="0"/>
              <a:t>If only have tax debt, not always the recommended option</a:t>
            </a:r>
          </a:p>
          <a:p>
            <a:pPr marL="177800" lvl="0" indent="-17145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US" sz="1400" dirty="0"/>
              <a:t>Bankruptcy case filings are public</a:t>
            </a:r>
          </a:p>
          <a:p>
            <a:pPr marL="177800" lvl="0" indent="-17145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US" sz="1400" dirty="0"/>
              <a:t>Can affect debtor’s credit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7D22"/>
        </a:solid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Play"/>
              <a:buNone/>
            </a:pPr>
            <a:r>
              <a:rPr lang="en">
                <a:solidFill>
                  <a:schemeClr val="lt1"/>
                </a:solidFill>
              </a:rPr>
              <a:t>What is a notice of lien or intent to levy?</a:t>
            </a:r>
            <a:endParaRPr/>
          </a:p>
        </p:txBody>
      </p:sp>
      <p:sp>
        <p:nvSpPr>
          <p:cNvPr id="470" name="Google Shape;470;p70"/>
          <p:cNvSpPr txBox="1">
            <a:spLocks noGrp="1"/>
          </p:cNvSpPr>
          <p:nvPr>
            <p:ph type="body" idx="1"/>
          </p:nvPr>
        </p:nvSpPr>
        <p:spPr>
          <a:xfrm>
            <a:off x="629843" y="1260872"/>
            <a:ext cx="3999308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lang="en" sz="2100">
                <a:solidFill>
                  <a:schemeClr val="lt1"/>
                </a:solidFill>
              </a:rPr>
              <a:t>Notice of Federal Tax Lien (NFTL)</a:t>
            </a:r>
            <a:endParaRPr/>
          </a:p>
        </p:txBody>
      </p:sp>
      <p:sp>
        <p:nvSpPr>
          <p:cNvPr id="471" name="Google Shape;471;p70"/>
          <p:cNvSpPr txBox="1">
            <a:spLocks noGrp="1"/>
          </p:cNvSpPr>
          <p:nvPr>
            <p:ph type="body" idx="2"/>
          </p:nvPr>
        </p:nvSpPr>
        <p:spPr>
          <a:xfrm>
            <a:off x="629850" y="1878802"/>
            <a:ext cx="3868200" cy="18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">
                <a:solidFill>
                  <a:schemeClr val="lt1"/>
                </a:solidFill>
              </a:rPr>
              <a:t>NFTL is a filed public record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">
                <a:solidFill>
                  <a:schemeClr val="lt1"/>
                </a:solidFill>
              </a:rPr>
              <a:t>Once filed in the appropriate office, the lien is secured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</a:pPr>
            <a:r>
              <a:rPr lang="en">
                <a:solidFill>
                  <a:schemeClr val="lt1"/>
                </a:solidFill>
              </a:rPr>
              <a:t>A notice of filed lien is then sent to Taxpayer</a:t>
            </a:r>
            <a:endParaRPr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sp>
        <p:nvSpPr>
          <p:cNvPr id="472" name="Google Shape;472;p70"/>
          <p:cNvSpPr txBox="1">
            <a:spLocks noGrp="1"/>
          </p:cNvSpPr>
          <p:nvPr>
            <p:ph type="body" idx="3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</a:pPr>
            <a:r>
              <a:rPr lang="en" sz="2100">
                <a:solidFill>
                  <a:schemeClr val="lt1"/>
                </a:solidFill>
              </a:rPr>
              <a:t>Notice of Intent to Levy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500">
              <a:solidFill>
                <a:schemeClr val="lt1"/>
              </a:solidFill>
            </a:endParaRPr>
          </a:p>
        </p:txBody>
      </p:sp>
      <p:sp>
        <p:nvSpPr>
          <p:cNvPr id="473" name="Google Shape;473;p70"/>
          <p:cNvSpPr txBox="1">
            <a:spLocks noGrp="1"/>
          </p:cNvSpPr>
          <p:nvPr>
            <p:ph type="body" idx="4"/>
          </p:nvPr>
        </p:nvSpPr>
        <p:spPr>
          <a:xfrm>
            <a:off x="4629150" y="1878800"/>
            <a:ext cx="3887400" cy="14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177800" lvl="0" indent="-15144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">
                <a:solidFill>
                  <a:schemeClr val="lt1"/>
                </a:solidFill>
              </a:rPr>
              <a:t>Just that an intention</a:t>
            </a:r>
            <a:endParaRPr/>
          </a:p>
          <a:p>
            <a:pPr marL="177800" lvl="0" indent="-15144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">
                <a:solidFill>
                  <a:schemeClr val="lt1"/>
                </a:solidFill>
              </a:rPr>
              <a:t>The levy is not actually completed until appeal rights lapse or appeals decides against the Taxpayer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71"/>
          <p:cNvSpPr/>
          <p:nvPr/>
        </p:nvSpPr>
        <p:spPr>
          <a:xfrm rot="5400000" flipH="1">
            <a:off x="-1057563" y="1057561"/>
            <a:ext cx="5143500" cy="3028377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0F4861"/>
              </a:gs>
            </a:gsLst>
            <a:lin ang="30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71"/>
          <p:cNvSpPr/>
          <p:nvPr/>
        </p:nvSpPr>
        <p:spPr>
          <a:xfrm rot="5400000" flipH="1">
            <a:off x="-1057564" y="1065164"/>
            <a:ext cx="51434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156082">
                  <a:alpha val="45882"/>
                </a:srgbClr>
              </a:gs>
              <a:gs pos="100000">
                <a:srgbClr val="156082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71"/>
          <p:cNvSpPr/>
          <p:nvPr/>
        </p:nvSpPr>
        <p:spPr>
          <a:xfrm rot="5400000" flipH="1">
            <a:off x="575942" y="2691064"/>
            <a:ext cx="1876484" cy="3028381"/>
          </a:xfrm>
          <a:prstGeom prst="rect">
            <a:avLst/>
          </a:prstGeom>
          <a:gradFill>
            <a:gsLst>
              <a:gs pos="0">
                <a:srgbClr val="156082">
                  <a:alpha val="28627"/>
                </a:srgbClr>
              </a:gs>
              <a:gs pos="2000">
                <a:srgbClr val="156082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71"/>
          <p:cNvSpPr/>
          <p:nvPr/>
        </p:nvSpPr>
        <p:spPr>
          <a:xfrm rot="-964587">
            <a:off x="-376303" y="727289"/>
            <a:ext cx="2925268" cy="3134218"/>
          </a:xfrm>
          <a:custGeom>
            <a:avLst/>
            <a:gdLst/>
            <a:ahLst/>
            <a:cxnLst/>
            <a:rect l="l" t="t" r="r" b="b"/>
            <a:pathLst>
              <a:path w="3900357" h="4178958" extrusionOk="0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156082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71"/>
          <p:cNvSpPr/>
          <p:nvPr/>
        </p:nvSpPr>
        <p:spPr>
          <a:xfrm rot="5400000" flipH="1">
            <a:off x="-1057571" y="1057559"/>
            <a:ext cx="5143502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3AFE2">
                  <a:alpha val="10980"/>
                </a:srgbClr>
              </a:gs>
              <a:gs pos="100000">
                <a:srgbClr val="43AFE2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71"/>
          <p:cNvSpPr txBox="1">
            <a:spLocks noGrp="1"/>
          </p:cNvSpPr>
          <p:nvPr>
            <p:ph type="title"/>
          </p:nvPr>
        </p:nvSpPr>
        <p:spPr>
          <a:xfrm>
            <a:off x="439858" y="1262817"/>
            <a:ext cx="2336449" cy="179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Play"/>
              <a:buNone/>
            </a:pPr>
            <a:r>
              <a:rPr lang="en" sz="2300">
                <a:solidFill>
                  <a:srgbClr val="FFFFFF"/>
                </a:solidFill>
              </a:rPr>
              <a:t>Why did your client receive a notice of lien or intent to levy?  How did they get here?</a:t>
            </a:r>
            <a:endParaRPr/>
          </a:p>
        </p:txBody>
      </p:sp>
      <p:grpSp>
        <p:nvGrpSpPr>
          <p:cNvPr id="485" name="Google Shape;485;p71"/>
          <p:cNvGrpSpPr/>
          <p:nvPr/>
        </p:nvGrpSpPr>
        <p:grpSpPr>
          <a:xfrm>
            <a:off x="3679399" y="1060770"/>
            <a:ext cx="4998904" cy="3094559"/>
            <a:chOff x="813" y="663920"/>
            <a:chExt cx="6665205" cy="4126079"/>
          </a:xfrm>
        </p:grpSpPr>
        <p:sp>
          <p:nvSpPr>
            <p:cNvPr id="486" name="Google Shape;486;p71"/>
            <p:cNvSpPr/>
            <p:nvPr/>
          </p:nvSpPr>
          <p:spPr>
            <a:xfrm>
              <a:off x="813" y="663920"/>
              <a:ext cx="3173907" cy="1904344"/>
            </a:xfrm>
            <a:prstGeom prst="rect">
              <a:avLst/>
            </a:prstGeom>
            <a:gradFill>
              <a:gsLst>
                <a:gs pos="0">
                  <a:srgbClr val="47A9DE"/>
                </a:gs>
                <a:gs pos="50000">
                  <a:srgbClr val="00A2DF"/>
                </a:gs>
                <a:gs pos="100000">
                  <a:srgbClr val="0093C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71"/>
            <p:cNvSpPr txBox="1"/>
            <p:nvPr/>
          </p:nvSpPr>
          <p:spPr>
            <a:xfrm>
              <a:off x="813" y="663920"/>
              <a:ext cx="3173907" cy="1904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850" tIns="82850" rIns="82850" bIns="8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They ignored several prior notices</a:t>
              </a:r>
              <a:endParaRPr sz="1100"/>
            </a:p>
          </p:txBody>
        </p:sp>
        <p:sp>
          <p:nvSpPr>
            <p:cNvPr id="488" name="Google Shape;488;p71"/>
            <p:cNvSpPr/>
            <p:nvPr/>
          </p:nvSpPr>
          <p:spPr>
            <a:xfrm>
              <a:off x="3492111" y="663920"/>
              <a:ext cx="3173907" cy="1904344"/>
            </a:xfrm>
            <a:prstGeom prst="rect">
              <a:avLst/>
            </a:prstGeom>
            <a:gradFill>
              <a:gsLst>
                <a:gs pos="0">
                  <a:srgbClr val="47A9DE"/>
                </a:gs>
                <a:gs pos="50000">
                  <a:srgbClr val="00A2DF"/>
                </a:gs>
                <a:gs pos="100000">
                  <a:srgbClr val="0093C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71"/>
            <p:cNvSpPr txBox="1"/>
            <p:nvPr/>
          </p:nvSpPr>
          <p:spPr>
            <a:xfrm>
              <a:off x="3492111" y="663920"/>
              <a:ext cx="3173907" cy="1904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850" tIns="82850" rIns="82850" bIns="8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They couldn’t agree on a proposed assessment</a:t>
              </a:r>
              <a:endParaRPr sz="1100"/>
            </a:p>
          </p:txBody>
        </p:sp>
        <p:sp>
          <p:nvSpPr>
            <p:cNvPr id="490" name="Google Shape;490;p71"/>
            <p:cNvSpPr/>
            <p:nvPr/>
          </p:nvSpPr>
          <p:spPr>
            <a:xfrm>
              <a:off x="1746462" y="2885655"/>
              <a:ext cx="3173907" cy="1904344"/>
            </a:xfrm>
            <a:prstGeom prst="rect">
              <a:avLst/>
            </a:prstGeom>
            <a:gradFill>
              <a:gsLst>
                <a:gs pos="0">
                  <a:srgbClr val="47A9DE"/>
                </a:gs>
                <a:gs pos="50000">
                  <a:srgbClr val="00A2DF"/>
                </a:gs>
                <a:gs pos="100000">
                  <a:srgbClr val="0093CC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71"/>
            <p:cNvSpPr txBox="1"/>
            <p:nvPr/>
          </p:nvSpPr>
          <p:spPr>
            <a:xfrm>
              <a:off x="1746462" y="2885655"/>
              <a:ext cx="3173907" cy="19043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850" tIns="82850" rIns="82850" bIns="8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" sz="2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They couldn’t agree on a collection alternative</a:t>
              </a:r>
              <a:endParaRPr sz="1100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72"/>
          <p:cNvSpPr txBox="1">
            <a:spLocks noGrp="1"/>
          </p:cNvSpPr>
          <p:nvPr>
            <p:ph type="title"/>
          </p:nvPr>
        </p:nvSpPr>
        <p:spPr>
          <a:xfrm>
            <a:off x="628650" y="344897"/>
            <a:ext cx="7886700" cy="75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Play"/>
              <a:buNone/>
            </a:pPr>
            <a:r>
              <a:rPr lang="en">
                <a:solidFill>
                  <a:srgbClr val="FFFFFF"/>
                </a:solidFill>
              </a:rPr>
              <a:t>Taxpayer Collection Rights</a:t>
            </a:r>
            <a:endParaRPr/>
          </a:p>
        </p:txBody>
      </p:sp>
      <p:sp>
        <p:nvSpPr>
          <p:cNvPr id="498" name="Google Shape;498;p72"/>
          <p:cNvSpPr/>
          <p:nvPr/>
        </p:nvSpPr>
        <p:spPr>
          <a:xfrm>
            <a:off x="434622" y="1190978"/>
            <a:ext cx="8274756" cy="3576285"/>
          </a:xfrm>
          <a:prstGeom prst="roundRect">
            <a:avLst>
              <a:gd name="adj" fmla="val 3174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9" name="Google Shape;499;p72"/>
          <p:cNvGrpSpPr/>
          <p:nvPr/>
        </p:nvGrpSpPr>
        <p:grpSpPr>
          <a:xfrm>
            <a:off x="629612" y="2419237"/>
            <a:ext cx="7884774" cy="1126396"/>
            <a:chOff x="1283" y="1424738"/>
            <a:chExt cx="10513032" cy="1501861"/>
          </a:xfrm>
        </p:grpSpPr>
        <p:sp>
          <p:nvSpPr>
            <p:cNvPr id="500" name="Google Shape;500;p72"/>
            <p:cNvSpPr/>
            <p:nvPr/>
          </p:nvSpPr>
          <p:spPr>
            <a:xfrm>
              <a:off x="1283" y="1424738"/>
              <a:ext cx="3003723" cy="1501861"/>
            </a:xfrm>
            <a:prstGeom prst="roundRect">
              <a:avLst>
                <a:gd name="adj" fmla="val 10000"/>
              </a:avLst>
            </a:prstGeom>
            <a:solidFill>
              <a:srgbClr val="E9713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72"/>
            <p:cNvSpPr txBox="1"/>
            <p:nvPr/>
          </p:nvSpPr>
          <p:spPr>
            <a:xfrm>
              <a:off x="45271" y="1468726"/>
              <a:ext cx="2915747" cy="141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Collection Due Process Hearing (CDP)- Request within 30 days</a:t>
              </a:r>
              <a:endParaRPr sz="1100"/>
            </a:p>
          </p:txBody>
        </p:sp>
        <p:sp>
          <p:nvSpPr>
            <p:cNvPr id="502" name="Google Shape;502;p72"/>
            <p:cNvSpPr/>
            <p:nvPr/>
          </p:nvSpPr>
          <p:spPr>
            <a:xfrm>
              <a:off x="3755938" y="1424738"/>
              <a:ext cx="3003723" cy="1501861"/>
            </a:xfrm>
            <a:prstGeom prst="roundRect">
              <a:avLst>
                <a:gd name="adj" fmla="val 10000"/>
              </a:avLst>
            </a:prstGeom>
            <a:solidFill>
              <a:srgbClr val="176B22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72"/>
            <p:cNvSpPr txBox="1"/>
            <p:nvPr/>
          </p:nvSpPr>
          <p:spPr>
            <a:xfrm>
              <a:off x="3799926" y="1468726"/>
              <a:ext cx="2915747" cy="141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Collection Equivalent Hearing</a:t>
              </a:r>
              <a:endParaRPr sz="1100"/>
            </a:p>
          </p:txBody>
        </p:sp>
        <p:sp>
          <p:nvSpPr>
            <p:cNvPr id="504" name="Google Shape;504;p72"/>
            <p:cNvSpPr/>
            <p:nvPr/>
          </p:nvSpPr>
          <p:spPr>
            <a:xfrm>
              <a:off x="7510592" y="1424738"/>
              <a:ext cx="3003723" cy="1501861"/>
            </a:xfrm>
            <a:prstGeom prst="roundRect">
              <a:avLst>
                <a:gd name="adj" fmla="val 10000"/>
              </a:avLst>
            </a:prstGeom>
            <a:solidFill>
              <a:srgbClr val="0C9ED5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2"/>
            <p:cNvSpPr txBox="1"/>
            <p:nvPr/>
          </p:nvSpPr>
          <p:spPr>
            <a:xfrm>
              <a:off x="7554580" y="1468726"/>
              <a:ext cx="2915747" cy="1413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22850" rIns="34275" bIns="2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"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Collection Appeals Program (CAP) </a:t>
              </a:r>
              <a:endParaRPr sz="1100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73"/>
          <p:cNvSpPr txBox="1">
            <a:spLocks noGrp="1"/>
          </p:cNvSpPr>
          <p:nvPr>
            <p:ph type="title"/>
          </p:nvPr>
        </p:nvSpPr>
        <p:spPr>
          <a:xfrm>
            <a:off x="628650" y="344897"/>
            <a:ext cx="7886700" cy="753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Play"/>
              <a:buNone/>
            </a:pPr>
            <a:r>
              <a:rPr lang="en" sz="3100">
                <a:solidFill>
                  <a:srgbClr val="FFFFFF"/>
                </a:solidFill>
              </a:rPr>
              <a:t>Taxpayer will be granted an Appeals Conference</a:t>
            </a:r>
            <a:endParaRPr/>
          </a:p>
        </p:txBody>
      </p:sp>
      <p:sp>
        <p:nvSpPr>
          <p:cNvPr id="512" name="Google Shape;512;p73"/>
          <p:cNvSpPr/>
          <p:nvPr/>
        </p:nvSpPr>
        <p:spPr>
          <a:xfrm>
            <a:off x="434622" y="1190978"/>
            <a:ext cx="8274756" cy="3576285"/>
          </a:xfrm>
          <a:prstGeom prst="roundRect">
            <a:avLst>
              <a:gd name="adj" fmla="val 3174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3" name="Google Shape;513;p73"/>
          <p:cNvGrpSpPr/>
          <p:nvPr/>
        </p:nvGrpSpPr>
        <p:grpSpPr>
          <a:xfrm>
            <a:off x="628650" y="1364560"/>
            <a:ext cx="7886700" cy="3235748"/>
            <a:chOff x="0" y="18503"/>
            <a:chExt cx="10515600" cy="4314330"/>
          </a:xfrm>
        </p:grpSpPr>
        <p:sp>
          <p:nvSpPr>
            <p:cNvPr id="514" name="Google Shape;514;p73"/>
            <p:cNvSpPr/>
            <p:nvPr/>
          </p:nvSpPr>
          <p:spPr>
            <a:xfrm>
              <a:off x="0" y="298943"/>
              <a:ext cx="10515600" cy="14364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flat" cmpd="sng">
              <a:solidFill>
                <a:srgbClr val="E971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3"/>
            <p:cNvSpPr txBox="1"/>
            <p:nvPr/>
          </p:nvSpPr>
          <p:spPr>
            <a:xfrm>
              <a:off x="0" y="298943"/>
              <a:ext cx="10515600" cy="143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2100" tIns="296800" rIns="612100" bIns="101350" anchor="t" anchorCtr="0">
              <a:noAutofit/>
            </a:bodyPr>
            <a:lstStyle/>
            <a:p>
              <a:pPr marL="127000" marR="0" lvl="1" indent="-1270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Whether all procedures were correctly followed</a:t>
              </a:r>
              <a:endParaRPr sz="1100"/>
            </a:p>
            <a:p>
              <a:pPr marL="127000" marR="0" lvl="1" indent="-1270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Collection Alternatives</a:t>
              </a:r>
              <a:endParaRPr sz="1100"/>
            </a:p>
            <a:p>
              <a:pPr marL="127000" marR="0" lvl="1" indent="-1270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Whether the collection action is no more intrusive than necessary</a:t>
              </a:r>
              <a:endParaRPr sz="1100"/>
            </a:p>
          </p:txBody>
        </p:sp>
        <p:sp>
          <p:nvSpPr>
            <p:cNvPr id="516" name="Google Shape;516;p73"/>
            <p:cNvSpPr/>
            <p:nvPr/>
          </p:nvSpPr>
          <p:spPr>
            <a:xfrm>
              <a:off x="525780" y="18503"/>
              <a:ext cx="7360920" cy="560880"/>
            </a:xfrm>
            <a:prstGeom prst="roundRect">
              <a:avLst>
                <a:gd name="adj" fmla="val 16667"/>
              </a:avLst>
            </a:prstGeom>
            <a:solidFill>
              <a:srgbClr val="E9713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3"/>
            <p:cNvSpPr txBox="1"/>
            <p:nvPr/>
          </p:nvSpPr>
          <p:spPr>
            <a:xfrm>
              <a:off x="553160" y="45883"/>
              <a:ext cx="7306160" cy="506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8675" tIns="0" rIns="2086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Appeals Officers can consider a broad range of remedies:</a:t>
              </a:r>
              <a:endParaRPr sz="1100"/>
            </a:p>
          </p:txBody>
        </p:sp>
        <p:sp>
          <p:nvSpPr>
            <p:cNvPr id="518" name="Google Shape;518;p73"/>
            <p:cNvSpPr/>
            <p:nvPr/>
          </p:nvSpPr>
          <p:spPr>
            <a:xfrm>
              <a:off x="0" y="2118383"/>
              <a:ext cx="10515600" cy="221445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9050" cap="flat" cmpd="sng">
              <a:solidFill>
                <a:srgbClr val="18692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3"/>
            <p:cNvSpPr txBox="1"/>
            <p:nvPr/>
          </p:nvSpPr>
          <p:spPr>
            <a:xfrm>
              <a:off x="0" y="2118383"/>
              <a:ext cx="10515600" cy="2214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2100" tIns="296800" rIns="612100" bIns="101350" anchor="t" anchorCtr="0">
              <a:noAutofit/>
            </a:bodyPr>
            <a:lstStyle/>
            <a:p>
              <a:pPr marL="127000" marR="0" lvl="1" indent="-1270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If it is a CDP hearing, and Appeals does not agree with Taxpayer, the Taxpayer can file a Petition with the Tax Court within 30 days of the determination letter</a:t>
              </a:r>
              <a:endParaRPr sz="1100"/>
            </a:p>
            <a:p>
              <a:pPr marL="127000" marR="0" lvl="1" indent="-1270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If it is an equivalent hearing, and Appeals does not agree with Taxpayer, the Taxpayer can still have collection alternatives considered</a:t>
              </a:r>
              <a:endParaRPr sz="1100"/>
            </a:p>
            <a:p>
              <a:pPr marL="127000" marR="0" lvl="1" indent="-1270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If it is a CAPs hearing, and Appeals does not agree with Taxpayer, the Taxpayer can still have collection alternatives considered</a:t>
              </a:r>
              <a:endParaRPr sz="1100"/>
            </a:p>
          </p:txBody>
        </p:sp>
        <p:sp>
          <p:nvSpPr>
            <p:cNvPr id="520" name="Google Shape;520;p73"/>
            <p:cNvSpPr/>
            <p:nvPr/>
          </p:nvSpPr>
          <p:spPr>
            <a:xfrm>
              <a:off x="525780" y="1837944"/>
              <a:ext cx="7360920" cy="560880"/>
            </a:xfrm>
            <a:prstGeom prst="roundRect">
              <a:avLst>
                <a:gd name="adj" fmla="val 16667"/>
              </a:avLst>
            </a:prstGeom>
            <a:solidFill>
              <a:srgbClr val="18692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3"/>
            <p:cNvSpPr txBox="1"/>
            <p:nvPr/>
          </p:nvSpPr>
          <p:spPr>
            <a:xfrm>
              <a:off x="553160" y="1865324"/>
              <a:ext cx="7306160" cy="506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8675" tIns="0" rIns="2086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Appeals will issue a determination letter:</a:t>
              </a:r>
              <a:endParaRPr sz="1100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2" name="Rectangle 531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4" name="Rectangle 533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9143997" cy="1193055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6" name="Rectangle 535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193056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8" name="Rectangle 537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0"/>
            <a:ext cx="3057523" cy="1193055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0" name="Rectangle 539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0"/>
            <a:ext cx="8799485" cy="1198074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7" name="Google Shape;527;p74"/>
          <p:cNvSpPr txBox="1">
            <a:spLocks noGrp="1"/>
          </p:cNvSpPr>
          <p:nvPr>
            <p:ph type="title"/>
          </p:nvPr>
        </p:nvSpPr>
        <p:spPr>
          <a:xfrm>
            <a:off x="1028699" y="220903"/>
            <a:ext cx="7421963" cy="775252"/>
          </a:xfrm>
          <a:prstGeom prst="rect">
            <a:avLst/>
          </a:prstGeom>
          <a:solidFill>
            <a:schemeClr val="accent2"/>
          </a:solidFill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US" sz="3000">
                <a:solidFill>
                  <a:srgbClr val="FFFFFF"/>
                </a:solidFill>
              </a:rPr>
              <a:t>Freezing Collections</a:t>
            </a:r>
          </a:p>
        </p:txBody>
      </p:sp>
      <p:sp>
        <p:nvSpPr>
          <p:cNvPr id="526" name="Google Shape;526;p74"/>
          <p:cNvSpPr txBox="1">
            <a:spLocks noGrp="1"/>
          </p:cNvSpPr>
          <p:nvPr>
            <p:ph type="body" idx="1"/>
          </p:nvPr>
        </p:nvSpPr>
        <p:spPr>
          <a:xfrm>
            <a:off x="1028699" y="1738647"/>
            <a:ext cx="7293023" cy="27625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spcFirstLastPara="1" lIns="68575" tIns="34275" rIns="68575" bIns="34275" anchor="ctr" anchorCtr="0">
            <a:normAutofit/>
          </a:bodyPr>
          <a:lstStyle/>
          <a:p>
            <a:pPr marL="177800" lvl="0" indent="-17780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800"/>
              <a:buChar char="•"/>
            </a:pPr>
            <a:r>
              <a:rPr lang="en-US" sz="1500"/>
              <a:t>Collection Freeze =</a:t>
            </a:r>
          </a:p>
          <a:p>
            <a:pPr marL="520700" lvl="1" indent="-20320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800"/>
              <a:buChar char="•"/>
            </a:pPr>
            <a:r>
              <a:rPr lang="en-US" sz="1500"/>
              <a:t>IRS will not take new collection actions from the time they are submitted and until they are resolved</a:t>
            </a:r>
          </a:p>
          <a:p>
            <a:pPr marL="177800" lvl="0" indent="-177800" rtl="0">
              <a:spcBef>
                <a:spcPts val="0"/>
              </a:spcBef>
              <a:spcAft>
                <a:spcPts val="600"/>
              </a:spcAft>
              <a:buSzPts val="1400"/>
              <a:buChar char="•"/>
            </a:pPr>
            <a:r>
              <a:rPr lang="en-US" sz="1500"/>
              <a:t>Taxpayer actions that will Freeze Collections:</a:t>
            </a:r>
          </a:p>
          <a:p>
            <a:pPr marL="520700" lvl="1" indent="-177800" rtl="0">
              <a:spcBef>
                <a:spcPts val="0"/>
              </a:spcBef>
              <a:spcAft>
                <a:spcPts val="600"/>
              </a:spcAft>
              <a:buSzPts val="1400"/>
              <a:buChar char="•"/>
            </a:pPr>
            <a:r>
              <a:rPr lang="en-US" sz="1500"/>
              <a:t>Submit an OIC</a:t>
            </a:r>
          </a:p>
          <a:p>
            <a:pPr marL="520700" lvl="1" indent="-20320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800"/>
              <a:buChar char="•"/>
            </a:pPr>
            <a:r>
              <a:rPr lang="en-US" sz="1500"/>
              <a:t>Propose an installment agreement</a:t>
            </a:r>
          </a:p>
          <a:p>
            <a:pPr marL="520700" lvl="1" indent="-20320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800"/>
              <a:buChar char="•"/>
            </a:pPr>
            <a:r>
              <a:rPr lang="en-US" sz="1500"/>
              <a:t>Request innocent spouse relief</a:t>
            </a:r>
          </a:p>
          <a:p>
            <a:pPr marL="520700" lvl="1" indent="-20320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800"/>
              <a:buChar char="•"/>
            </a:pPr>
            <a:r>
              <a:rPr lang="en-US" sz="1500"/>
              <a:t>File for bankruptcy </a:t>
            </a:r>
          </a:p>
          <a:p>
            <a:pPr marL="177800" lvl="0" indent="-20320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800"/>
              <a:buChar char="•"/>
            </a:pPr>
            <a:r>
              <a:rPr lang="en-US" sz="1500"/>
              <a:t>Taxpayers should weigh concerns about any publicity surrounding their pursuit of a collection alternative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7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4" name="Google Shape;534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17CDB-29BD-CAA6-10FC-FDBA68A70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" y="251770"/>
            <a:ext cx="8933687" cy="85544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  Questions?????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B33C2-92BD-2C50-4125-CC8D490D8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312" y="1107210"/>
            <a:ext cx="4304539" cy="730734"/>
          </a:xfrm>
          <a:solidFill>
            <a:schemeClr val="bg2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Michele F.L. Weiss, Principal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6E905-2518-646C-4B24-CB4477AA972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10312" y="1568196"/>
            <a:ext cx="4287869" cy="3074051"/>
          </a:xfrm>
          <a:solidFill>
            <a:schemeClr val="bg2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r>
              <a:rPr lang="en-US" sz="1600" dirty="0"/>
              <a:t>Holtz, Slavett &amp; Drabkin, APLC</a:t>
            </a:r>
          </a:p>
          <a:p>
            <a:r>
              <a:rPr lang="en-US" sz="1600" dirty="0"/>
              <a:t>10940 Wilshire Blvd, Suite 2000</a:t>
            </a:r>
          </a:p>
          <a:p>
            <a:r>
              <a:rPr lang="en-US" sz="1600" dirty="0"/>
              <a:t>Los Angeles, CA 90024</a:t>
            </a:r>
          </a:p>
          <a:p>
            <a:r>
              <a:rPr lang="en-US" sz="1600" dirty="0"/>
              <a:t>310-550-6200</a:t>
            </a:r>
          </a:p>
          <a:p>
            <a:r>
              <a:rPr lang="en-US" sz="1600" dirty="0"/>
              <a:t>mweiss@hsdtaxlaw.com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76CB85-9D67-132B-2F60-EE09FBEEFF0D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629150" y="1107210"/>
            <a:ext cx="4514850" cy="771596"/>
          </a:xfrm>
          <a:solidFill>
            <a:schemeClr val="bg2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r>
              <a:rPr lang="en-US" dirty="0"/>
              <a:t>Shannon L. Post, Director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C435BB-DB0E-5E6F-A850-422793907067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4629150" y="1520792"/>
            <a:ext cx="4478274" cy="3121455"/>
          </a:xfrm>
          <a:solidFill>
            <a:schemeClr val="bg2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r>
              <a:rPr lang="en-US" sz="1600" dirty="0"/>
              <a:t>Gordon, </a:t>
            </a:r>
            <a:r>
              <a:rPr lang="en-US" sz="1600" dirty="0" err="1"/>
              <a:t>Fournaris</a:t>
            </a:r>
            <a:r>
              <a:rPr lang="en-US" sz="1600" dirty="0"/>
              <a:t> &amp; Mammarella, P.A.</a:t>
            </a:r>
          </a:p>
          <a:p>
            <a:r>
              <a:rPr lang="en-US" sz="1600" dirty="0"/>
              <a:t>1925 Lovering Avenue</a:t>
            </a:r>
          </a:p>
          <a:p>
            <a:r>
              <a:rPr lang="en-US" sz="1600" dirty="0"/>
              <a:t>Wilmington, DE 19806</a:t>
            </a:r>
          </a:p>
          <a:p>
            <a:r>
              <a:rPr lang="en-US" sz="1600" dirty="0"/>
              <a:t>302-652-2900</a:t>
            </a:r>
          </a:p>
          <a:p>
            <a:r>
              <a:rPr lang="en-US" sz="1600" dirty="0"/>
              <a:t>spost@gfmlaw.com</a:t>
            </a:r>
          </a:p>
        </p:txBody>
      </p:sp>
    </p:spTree>
    <p:extLst>
      <p:ext uri="{BB962C8B-B14F-4D97-AF65-F5344CB8AC3E}">
        <p14:creationId xmlns:p14="http://schemas.microsoft.com/office/powerpoint/2010/main" val="2044727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1052" y="0"/>
            <a:ext cx="6372922" cy="5306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4F1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Play"/>
              <a:buNone/>
            </a:pPr>
            <a:r>
              <a:rPr lang="en" sz="4100">
                <a:solidFill>
                  <a:schemeClr val="lt1"/>
                </a:solidFill>
              </a:rPr>
              <a:t>Don’t worry!</a:t>
            </a:r>
            <a:endParaRPr/>
          </a:p>
        </p:txBody>
      </p:sp>
      <p:sp>
        <p:nvSpPr>
          <p:cNvPr id="259" name="Google Shape;259;p43"/>
          <p:cNvSpPr txBox="1">
            <a:spLocks noGrp="1"/>
          </p:cNvSpPr>
          <p:nvPr>
            <p:ph type="body" idx="1"/>
          </p:nvPr>
        </p:nvSpPr>
        <p:spPr>
          <a:xfrm>
            <a:off x="5844779" y="2210990"/>
            <a:ext cx="714375" cy="7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3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solidFill>
            <a:srgbClr val="BF4F14"/>
          </a:solidFill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" sz="2400">
                <a:solidFill>
                  <a:schemeClr val="lt1"/>
                </a:solidFill>
              </a:rPr>
              <a:t>If you don’t know how to interpret the map, the IRS has a handy glossary to help…</a:t>
            </a:r>
            <a:endParaRPr/>
          </a:p>
        </p:txBody>
      </p:sp>
      <p:pic>
        <p:nvPicPr>
          <p:cNvPr id="261" name="Google Shape;261;p43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25137" t="15678" r="29286" b="5640"/>
          <a:stretch/>
        </p:blipFill>
        <p:spPr>
          <a:xfrm>
            <a:off x="4118189" y="342900"/>
            <a:ext cx="4167555" cy="4046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51435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F82C1D-71F3-AEBE-CD9A-8E1121E07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865179"/>
            <a:ext cx="2400300" cy="334587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State of the IRS</a:t>
            </a: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1841609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53B4C-0088-E8F3-8F20-0E5F13EF5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443508"/>
            <a:ext cx="5179868" cy="4189214"/>
          </a:xfrm>
        </p:spPr>
        <p:txBody>
          <a:bodyPr anchor="ctr">
            <a:normAutofit/>
          </a:bodyPr>
          <a:lstStyle/>
          <a:p>
            <a:r>
              <a:rPr lang="en-US" sz="1700"/>
              <a:t>Workforce has shrunk by at least 25% -</a:t>
            </a:r>
          </a:p>
          <a:p>
            <a:pPr lvl="1"/>
            <a:r>
              <a:rPr lang="en-US" sz="1700"/>
              <a:t>Combination of firings and voluntary departures</a:t>
            </a:r>
          </a:p>
          <a:p>
            <a:r>
              <a:rPr lang="en-US" sz="1700"/>
              <a:t>Audits were abandoned –</a:t>
            </a:r>
          </a:p>
          <a:p>
            <a:pPr lvl="1"/>
            <a:r>
              <a:rPr lang="en-US" sz="1700"/>
              <a:t>Agent working on the audit left the IRS</a:t>
            </a:r>
          </a:p>
          <a:p>
            <a:pPr lvl="1"/>
            <a:r>
              <a:rPr lang="en-US" sz="1700"/>
              <a:t>Many cases where the IRS resolved the audit with a “no change”</a:t>
            </a:r>
          </a:p>
          <a:p>
            <a:r>
              <a:rPr lang="en-US" sz="1700"/>
              <a:t>Longer timeline to get things done</a:t>
            </a:r>
          </a:p>
          <a:p>
            <a:r>
              <a:rPr lang="en-US" sz="1700"/>
              <a:t>Could result in fewer returns selected for audit</a:t>
            </a:r>
          </a:p>
          <a:p>
            <a:r>
              <a:rPr lang="en-US" sz="1700"/>
              <a:t>Can present difficulties to taxpayers trying to resolve  their collection matters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D68EC3-F85F-8E37-D55C-A359B99ABD09}"/>
              </a:ext>
            </a:extLst>
          </p:cNvPr>
          <p:cNvSpPr txBox="1"/>
          <p:nvPr/>
        </p:nvSpPr>
        <p:spPr>
          <a:xfrm>
            <a:off x="2286000" y="2435094"/>
            <a:ext cx="4572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50"/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51C43-B86E-A5B1-ADB5-3A3468260E4A}"/>
              </a:ext>
            </a:extLst>
          </p:cNvPr>
          <p:cNvSpPr txBox="1"/>
          <p:nvPr/>
        </p:nvSpPr>
        <p:spPr>
          <a:xfrm>
            <a:off x="2286583" y="2433251"/>
            <a:ext cx="457316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5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07222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1" name="Rectangle 3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18196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182309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80833" y="-3980834"/>
            <a:ext cx="1182335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0" name="Google Shape;280;p46"/>
          <p:cNvSpPr txBox="1">
            <a:spLocks noGrp="1"/>
          </p:cNvSpPr>
          <p:nvPr>
            <p:ph type="title"/>
          </p:nvPr>
        </p:nvSpPr>
        <p:spPr>
          <a:xfrm>
            <a:off x="1028697" y="261648"/>
            <a:ext cx="7533018" cy="658297"/>
          </a:xfrm>
          <a:prstGeom prst="rect">
            <a:avLst/>
          </a:prstGeom>
        </p:spPr>
        <p:txBody>
          <a:bodyPr spcFirstLastPara="1" lIns="68575" tIns="34275" rIns="68575" bIns="34275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US" sz="3000">
                <a:solidFill>
                  <a:srgbClr val="FFFFFF"/>
                </a:solidFill>
              </a:rPr>
              <a:t>Types of IRS Audits</a:t>
            </a:r>
          </a:p>
        </p:txBody>
      </p:sp>
      <p:graphicFrame>
        <p:nvGraphicFramePr>
          <p:cNvPr id="315" name="Google Shape;281;p46">
            <a:extLst>
              <a:ext uri="{FF2B5EF4-FFF2-40B4-BE49-F238E27FC236}">
                <a16:creationId xmlns:a16="http://schemas.microsoft.com/office/drawing/2014/main" id="{89111079-5F19-AD1F-0A4C-83C8896CB4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5293105"/>
              </p:ext>
            </p:extLst>
          </p:nvPr>
        </p:nvGraphicFramePr>
        <p:xfrm>
          <a:off x="483042" y="1584434"/>
          <a:ext cx="8195871" cy="3144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2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3" name="Picture 332" descr="Desk with productivity items">
            <a:extLst>
              <a:ext uri="{FF2B5EF4-FFF2-40B4-BE49-F238E27FC236}">
                <a16:creationId xmlns:a16="http://schemas.microsoft.com/office/drawing/2014/main" id="{5D9499C3-EBB2-7F41-26EE-C61E5CA45B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295" r="16047"/>
          <a:stretch>
            <a:fillRect/>
          </a:stretch>
        </p:blipFill>
        <p:spPr>
          <a:xfrm>
            <a:off x="20" y="-1"/>
            <a:ext cx="4057627" cy="5143501"/>
          </a:xfrm>
          <a:prstGeom prst="rect">
            <a:avLst/>
          </a:prstGeom>
        </p:spPr>
      </p:pic>
      <p:sp useBgFill="1">
        <p:nvSpPr>
          <p:cNvPr id="334" name="Rectangle 333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47" y="0"/>
            <a:ext cx="5086352" cy="1714499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Google Shape;286;p47"/>
          <p:cNvSpPr txBox="1">
            <a:spLocks noGrp="1"/>
          </p:cNvSpPr>
          <p:nvPr>
            <p:ph type="title"/>
          </p:nvPr>
        </p:nvSpPr>
        <p:spPr>
          <a:xfrm>
            <a:off x="4586487" y="304263"/>
            <a:ext cx="4098726" cy="1169476"/>
          </a:xfrm>
          <a:prstGeom prst="rect">
            <a:avLst/>
          </a:prstGeom>
        </p:spPr>
        <p:txBody>
          <a:bodyPr spcFirstLastPara="1" lIns="68575" tIns="34275" rIns="68575" bIns="34275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Audit Selection/Risk</a:t>
            </a:r>
          </a:p>
        </p:txBody>
      </p:sp>
      <p:sp>
        <p:nvSpPr>
          <p:cNvPr id="335" name="Google Shape;287;p47"/>
          <p:cNvSpPr txBox="1">
            <a:spLocks noGrp="1"/>
          </p:cNvSpPr>
          <p:nvPr>
            <p:ph type="body" idx="1"/>
          </p:nvPr>
        </p:nvSpPr>
        <p:spPr>
          <a:xfrm>
            <a:off x="4586487" y="2057400"/>
            <a:ext cx="3935505" cy="2622658"/>
          </a:xfrm>
          <a:prstGeom prst="rect">
            <a:avLst/>
          </a:prstGeom>
        </p:spPr>
        <p:txBody>
          <a:bodyPr spcFirstLastPara="1" lIns="68575" tIns="34275" rIns="68575" bIns="34275" anchor="ctr" anchorCtr="0">
            <a:normAutofit/>
          </a:bodyPr>
          <a:lstStyle/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 dirty="0"/>
              <a:t>Randomly Selected</a:t>
            </a:r>
            <a:endParaRPr sz="1600" dirty="0"/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 dirty="0"/>
              <a:t>Taxpayer claimed deduction that was a high percentage of their total income</a:t>
            </a:r>
            <a:endParaRPr sz="1600" dirty="0"/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 dirty="0"/>
              <a:t>Taxpayer engaged in a transaction that the IRS is pursuing</a:t>
            </a:r>
            <a:endParaRPr sz="1600" dirty="0"/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" dirty="0"/>
              <a:t>	E.g. Dirty Dozen</a:t>
            </a:r>
            <a:endParaRPr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item.xml><?xml version="1.0" encoding="utf-8"?>
<properties xmlns="http://www.imanage.com/work/xmlschema">
  <documentid>CLIENTS!3241106.1</documentid>
  <senderid>SPOST</senderid>
  <senderemail>SPOST@GFMLAW.COM</senderemail>
  <lastmodified>2025-10-12T21:59:27.0000000-04:00</lastmodified>
  <database>CLIENTS</database>
</properties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3088</Words>
  <Application>Microsoft Office PowerPoint</Application>
  <PresentationFormat>On-screen Show (16:9)</PresentationFormat>
  <Paragraphs>355</Paragraphs>
  <Slides>38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Calibri</vt:lpstr>
      <vt:lpstr>Arial</vt:lpstr>
      <vt:lpstr>Play</vt:lpstr>
      <vt:lpstr>Bookman Old Style</vt:lpstr>
      <vt:lpstr>Office Theme</vt:lpstr>
      <vt:lpstr>Office Theme</vt:lpstr>
      <vt:lpstr>  Everything You Always Wanted to Know About Tax Controversy</vt:lpstr>
      <vt:lpstr>What do we mean by Tax Controversy?</vt:lpstr>
      <vt:lpstr>What is an IRS Audit</vt:lpstr>
      <vt:lpstr>PowerPoint Presentation</vt:lpstr>
      <vt:lpstr>Don’t worry!</vt:lpstr>
      <vt:lpstr>State of the IRS</vt:lpstr>
      <vt:lpstr>PowerPoint Presentation</vt:lpstr>
      <vt:lpstr>Types of IRS Audits</vt:lpstr>
      <vt:lpstr>Audit Selection/Risk</vt:lpstr>
      <vt:lpstr>IRS Dirty Dozen list comparisons 2023-2025</vt:lpstr>
      <vt:lpstr>The Beginning of an Audit </vt:lpstr>
      <vt:lpstr>Preparing for the Audit</vt:lpstr>
      <vt:lpstr>The Audit Process </vt:lpstr>
      <vt:lpstr>The Audit Process – Part 2 </vt:lpstr>
      <vt:lpstr>Possible Audit Outcomes</vt:lpstr>
      <vt:lpstr>Paths to IRS Appeals</vt:lpstr>
      <vt:lpstr>Filing a Petition in U.S. Tax Court (versus other courts)</vt:lpstr>
      <vt:lpstr>Tax Court Case Outcomes</vt:lpstr>
      <vt:lpstr>Other Fora:  District Court and Court of Claims</vt:lpstr>
      <vt:lpstr>IRS Independent Office of Appeals during a Tax Court Case </vt:lpstr>
      <vt:lpstr>Right to Appeal a Tax Court Decision</vt:lpstr>
      <vt:lpstr>PowerPoint Presentation</vt:lpstr>
      <vt:lpstr>Now what do you do?  What are your client’s options?</vt:lpstr>
      <vt:lpstr>PowerPoint Presentation</vt:lpstr>
      <vt:lpstr>Introduction to IRS Collections</vt:lpstr>
      <vt:lpstr>If the taxpayer is assessed a balance due…</vt:lpstr>
      <vt:lpstr>PowerPoint Presentation</vt:lpstr>
      <vt:lpstr>Collection notices give you an opportunity to pursue collection alternatives with the IRS</vt:lpstr>
      <vt:lpstr>Offer in Compromise (“OIC”)</vt:lpstr>
      <vt:lpstr>Installment Agreement</vt:lpstr>
      <vt:lpstr>Bankruptcy </vt:lpstr>
      <vt:lpstr>What is a notice of lien or intent to levy?</vt:lpstr>
      <vt:lpstr>Why did your client receive a notice of lien or intent to levy?  How did they get here?</vt:lpstr>
      <vt:lpstr>Taxpayer Collection Rights</vt:lpstr>
      <vt:lpstr>Taxpayer will be granted an Appeals Conference</vt:lpstr>
      <vt:lpstr>Freezing Collections</vt:lpstr>
      <vt:lpstr>PowerPoint Presentation</vt:lpstr>
      <vt:lpstr>  Questions?????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Michele Weiss</dc:creator>
  <cp:lastModifiedBy>Shannon L. Post</cp:lastModifiedBy>
  <cp:revision>3</cp:revision>
  <dcterms:modified xsi:type="dcterms:W3CDTF">2025-10-13T01:59:27Z</dcterms:modified>
</cp:coreProperties>
</file>